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Economica"/>
      <p:regular r:id="rId18"/>
      <p:bold r:id="rId19"/>
      <p:italic r:id="rId20"/>
      <p:boldItalic r:id="rId21"/>
    </p:embeddedFont>
    <p:embeddedFont>
      <p:font typeface="Lato Light"/>
      <p:regular r:id="rId22"/>
      <p:bold r:id="rId23"/>
      <p:italic r:id="rId24"/>
      <p:boldItalic r:id="rId25"/>
    </p:embeddedFont>
    <p:embeddedFont>
      <p:font typeface="Open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Economica-italic.fntdata"/><Relationship Id="rId22" Type="http://schemas.openxmlformats.org/officeDocument/2006/relationships/font" Target="fonts/LatoLight-regular.fntdata"/><Relationship Id="rId21" Type="http://schemas.openxmlformats.org/officeDocument/2006/relationships/font" Target="fonts/Economica-boldItalic.fntdata"/><Relationship Id="rId24" Type="http://schemas.openxmlformats.org/officeDocument/2006/relationships/font" Target="fonts/LatoLight-italic.fntdata"/><Relationship Id="rId23" Type="http://schemas.openxmlformats.org/officeDocument/2006/relationships/font" Target="fonts/LatoLigh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penSans-regular.fntdata"/><Relationship Id="rId25" Type="http://schemas.openxmlformats.org/officeDocument/2006/relationships/font" Target="fonts/LatoLight-boldItalic.fntdata"/><Relationship Id="rId28" Type="http://schemas.openxmlformats.org/officeDocument/2006/relationships/font" Target="fonts/OpenSans-italic.fntdata"/><Relationship Id="rId27" Type="http://schemas.openxmlformats.org/officeDocument/2006/relationships/font" Target="fonts/OpenSans-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penSans-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Economica-bold.fntdata"/><Relationship Id="rId18" Type="http://schemas.openxmlformats.org/officeDocument/2006/relationships/font" Target="fonts/Economica-regular.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fe07acfdeb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fe07acfdeb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fe07acfdeb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fe07acfdeb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Answers to questions</a:t>
            </a:r>
            <a:endParaRPr/>
          </a:p>
          <a:p>
            <a:pPr indent="-298450" lvl="0" marL="457200" rtl="0" algn="l">
              <a:spcBef>
                <a:spcPts val="0"/>
              </a:spcBef>
              <a:spcAft>
                <a:spcPts val="0"/>
              </a:spcAft>
              <a:buSzPts val="1100"/>
              <a:buChar char="-"/>
            </a:pPr>
            <a:r>
              <a:rPr lang="en"/>
              <a:t>Potential opps</a:t>
            </a:r>
            <a:endParaRPr/>
          </a:p>
          <a:p>
            <a:pPr indent="-298450" lvl="0" marL="457200" rtl="0" algn="l">
              <a:spcBef>
                <a:spcPts val="0"/>
              </a:spcBef>
              <a:spcAft>
                <a:spcPts val="0"/>
              </a:spcAft>
              <a:buSzPts val="1100"/>
              <a:buChar char="-"/>
            </a:pPr>
            <a:r>
              <a:rPr lang="en"/>
              <a:t>What else?</a:t>
            </a:r>
            <a:endParaRPr/>
          </a:p>
          <a:p>
            <a:pPr indent="-298450" lvl="0" marL="457200" rtl="0" algn="l">
              <a:spcBef>
                <a:spcPts val="0"/>
              </a:spcBef>
              <a:spcAft>
                <a:spcPts val="0"/>
              </a:spcAft>
              <a:buSzPts val="1100"/>
              <a:buChar char="-"/>
            </a:pPr>
            <a:r>
              <a:rPr lang="en"/>
              <a:t>Future investigations; given more time what would we have done more of?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4a160ccf4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4a160ccf4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fe07acfdeb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fe07acfdeb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509f987fb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1509f987fb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4a160ccf4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4a160ccf4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fe07acfdeb_0_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gfe07acfdeb_0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1100">
                <a:solidFill>
                  <a:schemeClr val="dk1"/>
                </a:solidFill>
              </a:rPr>
              <a:t>State / By Year / Details</a:t>
            </a:r>
            <a:endParaRPr/>
          </a:p>
          <a:p>
            <a:pPr indent="0" lvl="0" marL="0" rtl="0" algn="l">
              <a:lnSpc>
                <a:spcPct val="100000"/>
              </a:lnSpc>
              <a:spcBef>
                <a:spcPts val="0"/>
              </a:spcBef>
              <a:spcAft>
                <a:spcPts val="0"/>
              </a:spcAft>
              <a:buSzPts val="1100"/>
              <a:buNone/>
            </a:pPr>
            <a:r>
              <a:rPr lang="en" sz="1100">
                <a:solidFill>
                  <a:schemeClr val="dk1"/>
                </a:solidFill>
              </a:rPr>
              <a:t>ICE Bans:</a:t>
            </a:r>
            <a:endParaRPr/>
          </a:p>
          <a:p>
            <a:pPr indent="0" lvl="0" marL="0" rtl="0" algn="l">
              <a:lnSpc>
                <a:spcPct val="100000"/>
              </a:lnSpc>
              <a:spcBef>
                <a:spcPts val="0"/>
              </a:spcBef>
              <a:spcAft>
                <a:spcPts val="0"/>
              </a:spcAft>
              <a:buClr>
                <a:schemeClr val="dk1"/>
              </a:buClr>
              <a:buSzPts val="1100"/>
              <a:buFont typeface="Arial"/>
              <a:buNone/>
            </a:pPr>
            <a:r>
              <a:rPr lang="en" sz="1100">
                <a:solidFill>
                  <a:schemeClr val="dk1"/>
                </a:solidFill>
              </a:rPr>
              <a:t>Washington / 2030 / All new vehicles sold must be zero emission</a:t>
            </a:r>
            <a:endParaRPr/>
          </a:p>
          <a:p>
            <a:pPr indent="0" lvl="0" marL="0" rtl="0" algn="l">
              <a:lnSpc>
                <a:spcPct val="100000"/>
              </a:lnSpc>
              <a:spcBef>
                <a:spcPts val="0"/>
              </a:spcBef>
              <a:spcAft>
                <a:spcPts val="0"/>
              </a:spcAft>
              <a:buClr>
                <a:schemeClr val="dk1"/>
              </a:buClr>
              <a:buSzPts val="1100"/>
              <a:buFont typeface="Arial"/>
              <a:buNone/>
            </a:pPr>
            <a:r>
              <a:rPr lang="en" sz="1100">
                <a:solidFill>
                  <a:schemeClr val="dk1"/>
                </a:solidFill>
              </a:rPr>
              <a:t>California / 2035 / All new vehicles sold must be zero emission</a:t>
            </a:r>
            <a:endParaRPr/>
          </a:p>
          <a:p>
            <a:pPr indent="0" lvl="0" marL="0" rtl="0" algn="l">
              <a:lnSpc>
                <a:spcPct val="100000"/>
              </a:lnSpc>
              <a:spcBef>
                <a:spcPts val="0"/>
              </a:spcBef>
              <a:spcAft>
                <a:spcPts val="0"/>
              </a:spcAft>
              <a:buClr>
                <a:schemeClr val="dk1"/>
              </a:buClr>
              <a:buSzPts val="1100"/>
              <a:buFont typeface="Arial"/>
              <a:buNone/>
            </a:pPr>
            <a:r>
              <a:rPr lang="en" sz="1100">
                <a:solidFill>
                  <a:schemeClr val="dk1"/>
                </a:solidFill>
              </a:rPr>
              <a:t>Colorado / 2050 / All new vehicles sold must be zero emission</a:t>
            </a:r>
            <a:endParaRPr/>
          </a:p>
          <a:p>
            <a:pPr indent="0" lvl="0" marL="15875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fe07acfdeb_0_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8" name="Google Shape;128;gfe07acfdeb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fe07acfdeb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fe07acfdeb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Include data sets and type of data found in research. What was removed from our data and what was kept?</a:t>
            </a:r>
            <a:endParaRPr/>
          </a:p>
          <a:p>
            <a:pPr indent="-298450" lvl="0" marL="457200" rtl="0" algn="l">
              <a:spcBef>
                <a:spcPts val="0"/>
              </a:spcBef>
              <a:spcAft>
                <a:spcPts val="0"/>
              </a:spcAft>
              <a:buSzPts val="1100"/>
              <a:buChar char="-"/>
            </a:pPr>
            <a:r>
              <a:rPr lang="en"/>
              <a:t>Limitations of the data: </a:t>
            </a:r>
            <a:r>
              <a:rPr lang="en">
                <a:solidFill>
                  <a:schemeClr val="dk1"/>
                </a:solidFill>
              </a:rPr>
              <a:t>-Demographics doesn’t contain the county, which is why our main focus was on incentives and sales. </a:t>
            </a:r>
            <a:endParaRPr>
              <a:solidFill>
                <a:schemeClr val="dk1"/>
              </a:solidFill>
            </a:endParaRPr>
          </a:p>
          <a:p>
            <a:pPr indent="0" lvl="0" marL="0" rtl="0" algn="l">
              <a:spcBef>
                <a:spcPts val="0"/>
              </a:spcBef>
              <a:spcAft>
                <a:spcPts val="0"/>
              </a:spcAft>
              <a:buNone/>
            </a:pPr>
            <a:r>
              <a:t/>
            </a:r>
            <a:endParaRPr>
              <a:solidFill>
                <a:schemeClr val="dk1"/>
              </a:solidFill>
            </a:endParaRPr>
          </a:p>
          <a:p>
            <a:pPr indent="-304800" lvl="0" marL="457200" rtl="0" algn="l">
              <a:lnSpc>
                <a:spcPct val="115000"/>
              </a:lnSpc>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Average commute vs household income</a:t>
            </a:r>
            <a:endParaRPr sz="1200">
              <a:solidFill>
                <a:schemeClr val="dk1"/>
              </a:solidFill>
              <a:latin typeface="Open Sans"/>
              <a:ea typeface="Open Sans"/>
              <a:cs typeface="Open Sans"/>
              <a:sym typeface="Open Sans"/>
            </a:endParaRPr>
          </a:p>
          <a:p>
            <a:pPr indent="-304800" lvl="0" marL="457200" rtl="0" algn="l">
              <a:lnSpc>
                <a:spcPct val="115000"/>
              </a:lnSpc>
              <a:spcBef>
                <a:spcPts val="0"/>
              </a:spcBef>
              <a:spcAft>
                <a:spcPts val="0"/>
              </a:spcAft>
              <a:buClr>
                <a:schemeClr val="dk1"/>
              </a:buClr>
              <a:buSzPts val="1200"/>
              <a:buFont typeface="Open Sans"/>
              <a:buChar char="●"/>
            </a:pPr>
            <a:r>
              <a:rPr lang="en" sz="1200">
                <a:solidFill>
                  <a:schemeClr val="dk1"/>
                </a:solidFill>
                <a:latin typeface="Open Sans"/>
                <a:ea typeface="Open Sans"/>
                <a:cs typeface="Open Sans"/>
                <a:sym typeface="Open Sans"/>
              </a:rPr>
              <a:t>Average age of EV drivers was 50. </a:t>
            </a:r>
            <a:endParaRPr sz="500">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47cd5dafa3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47cd5dafa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When using random forest, we had to convert the county column  with onehot encoder in order to make our data</a:t>
            </a:r>
            <a:endParaRPr/>
          </a:p>
          <a:p>
            <a:pPr indent="0" lvl="0" marL="0" rtl="0" algn="l">
              <a:spcBef>
                <a:spcPts val="0"/>
              </a:spcBef>
              <a:spcAft>
                <a:spcPts val="0"/>
              </a:spcAft>
              <a:buClr>
                <a:schemeClr val="dk1"/>
              </a:buClr>
              <a:buSzPts val="1100"/>
              <a:buFont typeface="Arial"/>
              <a:buNone/>
            </a:pPr>
            <a:r>
              <a:rPr lang="en"/>
              <a:t>integers.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Random forest was </a:t>
            </a:r>
            <a:r>
              <a:rPr lang="en"/>
              <a:t>chosen</a:t>
            </a:r>
            <a:r>
              <a:rPr lang="en"/>
              <a:t> since it provides a more accurate machine learning model from linear regression. </a:t>
            </a:r>
            <a:endParaRPr/>
          </a:p>
          <a:p>
            <a:pPr indent="0" lvl="0" marL="0" rtl="0" algn="l">
              <a:spcBef>
                <a:spcPts val="0"/>
              </a:spcBef>
              <a:spcAft>
                <a:spcPts val="0"/>
              </a:spcAft>
              <a:buClr>
                <a:schemeClr val="dk1"/>
              </a:buClr>
              <a:buSzPts val="1100"/>
              <a:buFont typeface="Arial"/>
              <a:buNone/>
            </a:pPr>
            <a:r>
              <a:rPr lang="en"/>
              <a:t>We switched to using random regressor while in the process of running our machine learning model since our goal was to show </a:t>
            </a:r>
            <a:r>
              <a:rPr lang="en"/>
              <a:t>feature</a:t>
            </a:r>
            <a:r>
              <a:rPr lang="en"/>
              <a:t> importance and not 'classify' the data.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Feature importance</a:t>
            </a:r>
            <a:r>
              <a:rPr lang="en" sz="800"/>
              <a:t>; </a:t>
            </a:r>
            <a:r>
              <a:rPr lang="en">
                <a:solidFill>
                  <a:schemeClr val="dk1"/>
                </a:solidFill>
                <a:latin typeface="Open Sans"/>
                <a:ea typeface="Open Sans"/>
                <a:cs typeface="Open Sans"/>
                <a:sym typeface="Open Sans"/>
              </a:rPr>
              <a:t>In general, household income and annual miles driven by owner had little to no impact on sales.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Population </a:t>
            </a:r>
            <a:endParaRPr/>
          </a:p>
          <a:p>
            <a:pPr indent="0" lvl="0" marL="0" rtl="0" algn="l">
              <a:spcBef>
                <a:spcPts val="0"/>
              </a:spcBef>
              <a:spcAft>
                <a:spcPts val="0"/>
              </a:spcAft>
              <a:buClr>
                <a:schemeClr val="dk1"/>
              </a:buClr>
              <a:buSzPts val="1100"/>
              <a:buFont typeface="Arial"/>
              <a:buNone/>
            </a:pPr>
            <a:r>
              <a:rPr lang="en"/>
              <a:t>Counties like Los Angeles and Santa Clara did do the best. Los Angeles also had the most incentives by far from all other counties.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519a857ce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519a857ce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following two graphs represent feature importance: one graph represents the features with counties </a:t>
            </a:r>
            <a:r>
              <a:rPr lang="en"/>
              <a:t>included</a:t>
            </a:r>
            <a:r>
              <a:rPr lang="en"/>
              <a:t> and the other without. </a:t>
            </a:r>
            <a:br>
              <a:rPr lang="en"/>
            </a:br>
            <a:r>
              <a:rPr lang="en"/>
              <a:t>Based on these graphs, we can conclude that population is a major factor in number of sales of EVs </a:t>
            </a:r>
            <a:r>
              <a:rPr lang="en"/>
              <a:t>followed</a:t>
            </a:r>
            <a:r>
              <a:rPr lang="en"/>
              <a:t> by total number of incentives and county population.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Demographics</a:t>
            </a:r>
            <a:r>
              <a:rPr lang="en"/>
              <a:t> with counties had the highest r2 and accuracy score based on the 4 data models studied.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marketbusinessnews.com/financial-glossary/electric-vehicl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61" name="Shape 61"/>
        <p:cNvGrpSpPr/>
        <p:nvPr/>
      </p:nvGrpSpPr>
      <p:grpSpPr>
        <a:xfrm>
          <a:off x="0" y="0"/>
          <a:ext cx="0" cy="0"/>
          <a:chOff x="0" y="0"/>
          <a:chExt cx="0" cy="0"/>
        </a:xfrm>
      </p:grpSpPr>
      <p:sp>
        <p:nvSpPr>
          <p:cNvPr id="62" name="Google Shape;62;p13"/>
          <p:cNvSpPr txBox="1"/>
          <p:nvPr>
            <p:ph type="ctrTitle"/>
          </p:nvPr>
        </p:nvSpPr>
        <p:spPr>
          <a:xfrm>
            <a:off x="472850" y="3484975"/>
            <a:ext cx="8520600" cy="13908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b="1" lang="en"/>
              <a:t>California EV Dreams</a:t>
            </a:r>
            <a:br>
              <a:rPr b="1" lang="en"/>
            </a:br>
            <a:endParaRPr b="1"/>
          </a:p>
        </p:txBody>
      </p:sp>
      <p:sp>
        <p:nvSpPr>
          <p:cNvPr id="63" name="Google Shape;63;p13"/>
          <p:cNvSpPr txBox="1"/>
          <p:nvPr>
            <p:ph idx="1" type="subTitle"/>
          </p:nvPr>
        </p:nvSpPr>
        <p:spPr>
          <a:xfrm>
            <a:off x="311700" y="4432225"/>
            <a:ext cx="8520600" cy="792600"/>
          </a:xfrm>
          <a:prstGeom prst="rect">
            <a:avLst/>
          </a:prstGeom>
        </p:spPr>
        <p:txBody>
          <a:bodyPr anchorCtr="0" anchor="t" bIns="91425" lIns="91425" spcFirstLastPara="1" rIns="91425" wrap="square" tIns="91425">
            <a:normAutofit fontScale="70000"/>
          </a:bodyPr>
          <a:lstStyle/>
          <a:p>
            <a:pPr indent="0" lvl="0" marL="0" rtl="0" algn="ctr">
              <a:spcBef>
                <a:spcPts val="0"/>
              </a:spcBef>
              <a:spcAft>
                <a:spcPts val="0"/>
              </a:spcAft>
              <a:buClr>
                <a:schemeClr val="dk1"/>
              </a:buClr>
              <a:buSzPts val="770"/>
              <a:buFont typeface="Arial"/>
              <a:buNone/>
            </a:pPr>
            <a:r>
              <a:rPr lang="en" sz="5200">
                <a:solidFill>
                  <a:srgbClr val="444444"/>
                </a:solidFill>
              </a:rPr>
              <a:t>A comprehensive view of EV sales in the state of California</a:t>
            </a:r>
            <a:endParaRPr>
              <a:solidFill>
                <a:srgbClr val="444444"/>
              </a:solidFill>
            </a:endParaRPr>
          </a:p>
        </p:txBody>
      </p:sp>
      <p:pic>
        <p:nvPicPr>
          <p:cNvPr id="64" name="Google Shape;64;p13"/>
          <p:cNvPicPr preferRelativeResize="0"/>
          <p:nvPr/>
        </p:nvPicPr>
        <p:blipFill>
          <a:blip r:embed="rId3">
            <a:alphaModFix/>
          </a:blip>
          <a:stretch>
            <a:fillRect/>
          </a:stretch>
        </p:blipFill>
        <p:spPr>
          <a:xfrm>
            <a:off x="2561369" y="107453"/>
            <a:ext cx="4681334" cy="31223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2"/>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Incentives by Counties </a:t>
            </a:r>
            <a:endParaRPr/>
          </a:p>
        </p:txBody>
      </p:sp>
      <p:pic>
        <p:nvPicPr>
          <p:cNvPr id="161" name="Google Shape;161;p22"/>
          <p:cNvPicPr preferRelativeResize="0"/>
          <p:nvPr/>
        </p:nvPicPr>
        <p:blipFill>
          <a:blip r:embed="rId3">
            <a:alphaModFix/>
          </a:blip>
          <a:stretch>
            <a:fillRect/>
          </a:stretch>
        </p:blipFill>
        <p:spPr>
          <a:xfrm>
            <a:off x="387250" y="971450"/>
            <a:ext cx="6125375" cy="3839024"/>
          </a:xfrm>
          <a:prstGeom prst="rect">
            <a:avLst/>
          </a:prstGeom>
          <a:noFill/>
          <a:ln>
            <a:noFill/>
          </a:ln>
        </p:spPr>
      </p:pic>
      <p:sp>
        <p:nvSpPr>
          <p:cNvPr id="162" name="Google Shape;162;p22"/>
          <p:cNvSpPr txBox="1"/>
          <p:nvPr/>
        </p:nvSpPr>
        <p:spPr>
          <a:xfrm>
            <a:off x="6749450" y="1043500"/>
            <a:ext cx="2264700" cy="2339700"/>
          </a:xfrm>
          <a:prstGeom prst="rect">
            <a:avLst/>
          </a:prstGeom>
          <a:noFill/>
          <a:ln cap="flat" cmpd="sng" w="9525">
            <a:solidFill>
              <a:schemeClr val="lt2"/>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The following bar graph illustrates the max incentives broken down by county in the state of California. </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By far we can see Los Angeles county tops the chart offering up to 30K in total incentives*. </a:t>
            </a:r>
            <a:endParaRPr>
              <a:latin typeface="Open Sans"/>
              <a:ea typeface="Open Sans"/>
              <a:cs typeface="Open Sans"/>
              <a:sym typeface="Open Sans"/>
            </a:endParaRPr>
          </a:p>
        </p:txBody>
      </p:sp>
      <p:sp>
        <p:nvSpPr>
          <p:cNvPr id="163" name="Google Shape;163;p22"/>
          <p:cNvSpPr txBox="1"/>
          <p:nvPr/>
        </p:nvSpPr>
        <p:spPr>
          <a:xfrm>
            <a:off x="5661550" y="4810475"/>
            <a:ext cx="34413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600">
                <a:latin typeface="Open Sans"/>
                <a:ea typeface="Open Sans"/>
                <a:cs typeface="Open Sans"/>
                <a:sym typeface="Open Sans"/>
              </a:rPr>
              <a:t>*Certain incentives require meeting several </a:t>
            </a:r>
            <a:r>
              <a:rPr i="1" lang="en" sz="600">
                <a:latin typeface="Open Sans"/>
                <a:ea typeface="Open Sans"/>
                <a:cs typeface="Open Sans"/>
                <a:sym typeface="Open Sans"/>
              </a:rPr>
              <a:t>requirements</a:t>
            </a:r>
            <a:r>
              <a:rPr i="1" lang="en" sz="600">
                <a:latin typeface="Open Sans"/>
                <a:ea typeface="Open Sans"/>
                <a:cs typeface="Open Sans"/>
                <a:sym typeface="Open Sans"/>
              </a:rPr>
              <a:t> in order to be eligible. </a:t>
            </a:r>
            <a:endParaRPr i="1" sz="600">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3"/>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Conclusions</a:t>
            </a:r>
            <a:endParaRPr/>
          </a:p>
        </p:txBody>
      </p:sp>
      <p:sp>
        <p:nvSpPr>
          <p:cNvPr id="169" name="Google Shape;169;p23"/>
          <p:cNvSpPr txBox="1"/>
          <p:nvPr>
            <p:ph idx="1" type="body"/>
          </p:nvPr>
        </p:nvSpPr>
        <p:spPr>
          <a:xfrm>
            <a:off x="416850" y="1092000"/>
            <a:ext cx="8612100" cy="3925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What did we learn?</a:t>
            </a:r>
            <a:endParaRPr/>
          </a:p>
          <a:p>
            <a:pPr indent="-317500" lvl="1" marL="914400" rtl="0" algn="l">
              <a:spcBef>
                <a:spcPts val="0"/>
              </a:spcBef>
              <a:spcAft>
                <a:spcPts val="0"/>
              </a:spcAft>
              <a:buSzPts val="1400"/>
              <a:buChar char="○"/>
            </a:pPr>
            <a:r>
              <a:rPr lang="en"/>
              <a:t>Population is one of the biggest factors contributing to EV sales as is evident by the data.</a:t>
            </a:r>
            <a:endParaRPr/>
          </a:p>
          <a:p>
            <a:pPr indent="-317500" lvl="1" marL="914400" rtl="0" algn="l">
              <a:spcBef>
                <a:spcPts val="0"/>
              </a:spcBef>
              <a:spcAft>
                <a:spcPts val="0"/>
              </a:spcAft>
              <a:buSzPts val="1400"/>
              <a:buChar char="○"/>
            </a:pPr>
            <a:r>
              <a:rPr lang="en"/>
              <a:t>The more incentives offered by the county, the higher EV sales tend to be. </a:t>
            </a:r>
            <a:endParaRPr/>
          </a:p>
          <a:p>
            <a:pPr indent="-317500" lvl="1" marL="914400" rtl="0" algn="l">
              <a:spcBef>
                <a:spcPts val="0"/>
              </a:spcBef>
              <a:spcAft>
                <a:spcPts val="0"/>
              </a:spcAft>
              <a:buSzPts val="1400"/>
              <a:buChar char="○"/>
            </a:pPr>
            <a:r>
              <a:rPr lang="en"/>
              <a:t>Demographics in general did not have a high impact on sales.</a:t>
            </a:r>
            <a:endParaRPr/>
          </a:p>
          <a:p>
            <a:pPr indent="-317500" lvl="1" marL="914400" rtl="0" algn="l">
              <a:spcBef>
                <a:spcPts val="0"/>
              </a:spcBef>
              <a:spcAft>
                <a:spcPts val="0"/>
              </a:spcAft>
              <a:buSzPts val="1400"/>
              <a:buChar char="○"/>
            </a:pPr>
            <a:r>
              <a:rPr lang="en"/>
              <a:t>The </a:t>
            </a:r>
            <a:r>
              <a:rPr lang="en"/>
              <a:t>average</a:t>
            </a:r>
            <a:r>
              <a:rPr lang="en"/>
              <a:t> age of an EV owner was 50.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Future Opportunities</a:t>
            </a:r>
            <a:endParaRPr/>
          </a:p>
        </p:txBody>
      </p:sp>
      <p:sp>
        <p:nvSpPr>
          <p:cNvPr id="175" name="Google Shape;175;p24"/>
          <p:cNvSpPr txBox="1"/>
          <p:nvPr>
            <p:ph idx="1" type="body"/>
          </p:nvPr>
        </p:nvSpPr>
        <p:spPr>
          <a:xfrm>
            <a:off x="416850" y="1092000"/>
            <a:ext cx="8612100" cy="3925800"/>
          </a:xfrm>
          <a:prstGeom prst="rect">
            <a:avLst/>
          </a:prstGeom>
        </p:spPr>
        <p:txBody>
          <a:bodyPr anchorCtr="0" anchor="t" bIns="91425" lIns="91425" spcFirstLastPara="1" rIns="91425" wrap="square" tIns="91425">
            <a:normAutofit/>
          </a:bodyPr>
          <a:lstStyle/>
          <a:p>
            <a:pPr indent="-317500" lvl="0" marL="457200" rtl="0" algn="l">
              <a:lnSpc>
                <a:spcPct val="105000"/>
              </a:lnSpc>
              <a:spcBef>
                <a:spcPts val="0"/>
              </a:spcBef>
              <a:spcAft>
                <a:spcPts val="0"/>
              </a:spcAft>
              <a:buSzPts val="1400"/>
              <a:buChar char="●"/>
            </a:pPr>
            <a:r>
              <a:rPr lang="en" sz="1400"/>
              <a:t>Potential limitations of our data; our database for demographics did not contain county thus limited shared data with other databases. </a:t>
            </a:r>
            <a:endParaRPr sz="1400"/>
          </a:p>
          <a:p>
            <a:pPr indent="-317500" lvl="0" marL="457200" rtl="0" algn="l">
              <a:lnSpc>
                <a:spcPct val="105000"/>
              </a:lnSpc>
              <a:spcBef>
                <a:spcPts val="0"/>
              </a:spcBef>
              <a:spcAft>
                <a:spcPts val="0"/>
              </a:spcAft>
              <a:buSzPts val="1400"/>
              <a:buChar char="●"/>
            </a:pPr>
            <a:r>
              <a:rPr lang="en" sz="1400"/>
              <a:t>Potential opportunities for manufacturers of EV vehicles could be as simple as awareness of incentives to counties with a lower EV purchase rate particularly in smaller populated counties. </a:t>
            </a:r>
            <a:endParaRPr sz="1400"/>
          </a:p>
          <a:p>
            <a:pPr indent="-317500" lvl="0" marL="457200" rtl="0" algn="l">
              <a:lnSpc>
                <a:spcPct val="105000"/>
              </a:lnSpc>
              <a:spcBef>
                <a:spcPts val="0"/>
              </a:spcBef>
              <a:spcAft>
                <a:spcPts val="0"/>
              </a:spcAft>
              <a:buSzPts val="1400"/>
              <a:buChar char="●"/>
            </a:pPr>
            <a:r>
              <a:rPr lang="en" sz="1400"/>
              <a:t>Does ethnic/racial diversity matter and/or contribute to EV sales?</a:t>
            </a:r>
            <a:endParaRPr sz="1400"/>
          </a:p>
          <a:p>
            <a:pPr indent="-317500" lvl="0" marL="457200" rtl="0" algn="l">
              <a:lnSpc>
                <a:spcPct val="105000"/>
              </a:lnSpc>
              <a:spcBef>
                <a:spcPts val="0"/>
              </a:spcBef>
              <a:spcAft>
                <a:spcPts val="0"/>
              </a:spcAft>
              <a:buSzPts val="1400"/>
              <a:buChar char="●"/>
            </a:pPr>
            <a:r>
              <a:rPr lang="en" sz="1400"/>
              <a:t>What about age? Should manufactures target market a younger demographic group by building a customer centric approach to their marketing?</a:t>
            </a:r>
            <a:endParaRPr sz="1400"/>
          </a:p>
          <a:p>
            <a:pPr indent="-317500" lvl="0" marL="457200" rtl="0" algn="l">
              <a:lnSpc>
                <a:spcPct val="105000"/>
              </a:lnSpc>
              <a:spcBef>
                <a:spcPts val="0"/>
              </a:spcBef>
              <a:spcAft>
                <a:spcPts val="0"/>
              </a:spcAft>
              <a:buSzPts val="1400"/>
              <a:buChar char="●"/>
            </a:pPr>
            <a:r>
              <a:rPr lang="en" sz="1400"/>
              <a:t>How much money does a typical EV owner save in fuel cost? And how much does this matter?</a:t>
            </a:r>
            <a:endParaRPr sz="1400"/>
          </a:p>
          <a:p>
            <a:pPr indent="-317500" lvl="0" marL="457200" rtl="0" algn="l">
              <a:lnSpc>
                <a:spcPct val="105000"/>
              </a:lnSpc>
              <a:spcBef>
                <a:spcPts val="0"/>
              </a:spcBef>
              <a:spcAft>
                <a:spcPts val="0"/>
              </a:spcAft>
              <a:buSzPts val="1400"/>
              <a:buChar char="●"/>
            </a:pPr>
            <a:r>
              <a:rPr lang="en" sz="1400"/>
              <a:t>What type of EV has higher sales and what are the factors that contribute to a higher sales margin?</a:t>
            </a:r>
            <a:endParaRPr sz="1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What factors </a:t>
            </a:r>
            <a:r>
              <a:rPr lang="en"/>
              <a:t>contribute</a:t>
            </a:r>
            <a:r>
              <a:rPr lang="en"/>
              <a:t> to sales in CA?	</a:t>
            </a:r>
            <a:endParaRPr/>
          </a:p>
        </p:txBody>
      </p:sp>
      <p:sp>
        <p:nvSpPr>
          <p:cNvPr id="70" name="Google Shape;70;p1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solidFill>
                  <a:srgbClr val="24292F"/>
                </a:solidFill>
                <a:highlight>
                  <a:srgbClr val="FFFFFF"/>
                </a:highlight>
                <a:latin typeface="Arial"/>
                <a:ea typeface="Arial"/>
                <a:cs typeface="Arial"/>
                <a:sym typeface="Arial"/>
              </a:rPr>
              <a:t>The purpose of this project is to analyze factors that contribute to EV purchases in the state of California. At a more granular level, we will be looking at factors within California counties to determine any relevant factors that contribute most to purchases.</a:t>
            </a:r>
            <a:endParaRPr sz="1400">
              <a:solidFill>
                <a:srgbClr val="24292F"/>
              </a:solidFill>
              <a:highlight>
                <a:srgbClr val="FFFFFF"/>
              </a:highlight>
              <a:latin typeface="Arial"/>
              <a:ea typeface="Arial"/>
              <a:cs typeface="Arial"/>
              <a:sym typeface="Arial"/>
            </a:endParaRPr>
          </a:p>
          <a:p>
            <a:pPr indent="0" lvl="0" marL="0" rtl="0" algn="l">
              <a:spcBef>
                <a:spcPts val="1200"/>
              </a:spcBef>
              <a:spcAft>
                <a:spcPts val="0"/>
              </a:spcAft>
              <a:buNone/>
            </a:pPr>
            <a:r>
              <a:t/>
            </a:r>
            <a:endParaRPr sz="1400">
              <a:solidFill>
                <a:srgbClr val="24292F"/>
              </a:solidFill>
              <a:highlight>
                <a:srgbClr val="FFFFFF"/>
              </a:highlight>
              <a:latin typeface="Arial"/>
              <a:ea typeface="Arial"/>
              <a:cs typeface="Arial"/>
              <a:sym typeface="Arial"/>
            </a:endParaRPr>
          </a:p>
          <a:p>
            <a:pPr indent="-317500" lvl="0" marL="457200" rtl="0" algn="l">
              <a:spcBef>
                <a:spcPts val="1200"/>
              </a:spcBef>
              <a:spcAft>
                <a:spcPts val="0"/>
              </a:spcAft>
              <a:buClr>
                <a:srgbClr val="24292F"/>
              </a:buClr>
              <a:buSzPts val="1400"/>
              <a:buFont typeface="Arial"/>
              <a:buChar char="●"/>
            </a:pPr>
            <a:r>
              <a:rPr lang="en" sz="1400">
                <a:solidFill>
                  <a:srgbClr val="24292F"/>
                </a:solidFill>
                <a:highlight>
                  <a:srgbClr val="FFFFFF"/>
                </a:highlight>
                <a:latin typeface="Arial"/>
                <a:ea typeface="Arial"/>
                <a:cs typeface="Arial"/>
                <a:sym typeface="Arial"/>
              </a:rPr>
              <a:t>With this analysis we would like to answer the following questions:</a:t>
            </a:r>
            <a:endParaRPr sz="1400">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Clr>
                <a:srgbClr val="24292F"/>
              </a:buClr>
              <a:buSzPts val="1400"/>
              <a:buFont typeface="Arial"/>
              <a:buChar char="○"/>
            </a:pPr>
            <a:r>
              <a:rPr lang="en" sz="1400">
                <a:solidFill>
                  <a:srgbClr val="24292F"/>
                </a:solidFill>
                <a:highlight>
                  <a:srgbClr val="FFFFFF"/>
                </a:highlight>
                <a:latin typeface="Arial"/>
                <a:ea typeface="Arial"/>
                <a:cs typeface="Arial"/>
                <a:sym typeface="Arial"/>
              </a:rPr>
              <a:t>What is the opportunity in identifying a gap in this dataset?</a:t>
            </a:r>
            <a:endParaRPr sz="1400">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Clr>
                <a:srgbClr val="24292F"/>
              </a:buClr>
              <a:buSzPts val="1400"/>
              <a:buFont typeface="Arial"/>
              <a:buChar char="○"/>
            </a:pPr>
            <a:r>
              <a:rPr lang="en">
                <a:solidFill>
                  <a:srgbClr val="24292F"/>
                </a:solidFill>
                <a:highlight>
                  <a:srgbClr val="FFFFFF"/>
                </a:highlight>
                <a:latin typeface="Arial"/>
                <a:ea typeface="Arial"/>
                <a:cs typeface="Arial"/>
                <a:sym typeface="Arial"/>
              </a:rPr>
              <a:t>What is the market opportunity?</a:t>
            </a:r>
            <a:endParaRPr>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Clr>
                <a:srgbClr val="24292F"/>
              </a:buClr>
              <a:buSzPts val="1400"/>
              <a:buFont typeface="Arial"/>
              <a:buChar char="○"/>
            </a:pPr>
            <a:r>
              <a:rPr lang="en">
                <a:solidFill>
                  <a:srgbClr val="24292F"/>
                </a:solidFill>
                <a:highlight>
                  <a:srgbClr val="FFFFFF"/>
                </a:highlight>
                <a:latin typeface="Arial"/>
                <a:ea typeface="Arial"/>
                <a:cs typeface="Arial"/>
                <a:sym typeface="Arial"/>
              </a:rPr>
              <a:t>Which counties in CA should EV manufacturers focus their marketing?</a:t>
            </a:r>
            <a:endParaRPr>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Clr>
                <a:srgbClr val="24292F"/>
              </a:buClr>
              <a:buSzPts val="1400"/>
              <a:buFont typeface="Arial"/>
              <a:buChar char="○"/>
            </a:pPr>
            <a:r>
              <a:rPr lang="en">
                <a:solidFill>
                  <a:srgbClr val="24292F"/>
                </a:solidFill>
                <a:highlight>
                  <a:srgbClr val="FFFFFF"/>
                </a:highlight>
                <a:latin typeface="Arial"/>
                <a:ea typeface="Arial"/>
                <a:cs typeface="Arial"/>
                <a:sym typeface="Arial"/>
              </a:rPr>
              <a:t>Should EV manufacturers be encouraging implementation of incentives to drive sales?</a:t>
            </a:r>
            <a:endParaRPr>
              <a:solidFill>
                <a:srgbClr val="24292F"/>
              </a:solidFill>
              <a:highlight>
                <a:srgbClr val="FFFFFF"/>
              </a:highlight>
              <a:latin typeface="Arial"/>
              <a:ea typeface="Arial"/>
              <a:cs typeface="Arial"/>
              <a:sym typeface="Arial"/>
            </a:endParaRPr>
          </a:p>
          <a:p>
            <a:pPr indent="0" lvl="0" marL="457200" rtl="0" algn="l">
              <a:spcBef>
                <a:spcPts val="1200"/>
              </a:spcBef>
              <a:spcAft>
                <a:spcPts val="1200"/>
              </a:spcAft>
              <a:buNone/>
            </a:pPr>
            <a:r>
              <a:t/>
            </a:r>
            <a:endParaRPr sz="1500">
              <a:solidFill>
                <a:srgbClr val="24292F"/>
              </a:solidFill>
              <a:highlight>
                <a:srgbClr val="FFFFFF"/>
              </a:highlight>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Tools &amp; Technologies</a:t>
            </a:r>
            <a:endParaRPr/>
          </a:p>
        </p:txBody>
      </p:sp>
      <p:sp>
        <p:nvSpPr>
          <p:cNvPr id="76" name="Google Shape;76;p15"/>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17500" lvl="0" marL="457200" rtl="0" algn="l">
              <a:spcBef>
                <a:spcPts val="300"/>
              </a:spcBef>
              <a:spcAft>
                <a:spcPts val="0"/>
              </a:spcAft>
              <a:buClr>
                <a:srgbClr val="24292F"/>
              </a:buClr>
              <a:buSzPts val="1400"/>
              <a:buFont typeface="Arial"/>
              <a:buChar char="●"/>
            </a:pPr>
            <a:r>
              <a:rPr lang="en" sz="1400">
                <a:solidFill>
                  <a:srgbClr val="24292F"/>
                </a:solidFill>
                <a:highlight>
                  <a:srgbClr val="FFFFFF"/>
                </a:highlight>
                <a:latin typeface="Arial"/>
                <a:ea typeface="Arial"/>
                <a:cs typeface="Arial"/>
                <a:sym typeface="Arial"/>
              </a:rPr>
              <a:t>After identifying the topic and collecting the </a:t>
            </a:r>
            <a:r>
              <a:rPr lang="en" sz="1400">
                <a:solidFill>
                  <a:srgbClr val="24292F"/>
                </a:solidFill>
                <a:highlight>
                  <a:srgbClr val="FFFFFF"/>
                </a:highlight>
                <a:latin typeface="Arial"/>
                <a:ea typeface="Arial"/>
                <a:cs typeface="Arial"/>
                <a:sym typeface="Arial"/>
              </a:rPr>
              <a:t>datasets</a:t>
            </a:r>
            <a:r>
              <a:rPr lang="en" sz="1400">
                <a:solidFill>
                  <a:srgbClr val="24292F"/>
                </a:solidFill>
                <a:highlight>
                  <a:srgbClr val="FFFFFF"/>
                </a:highlight>
                <a:latin typeface="Arial"/>
                <a:ea typeface="Arial"/>
                <a:cs typeface="Arial"/>
                <a:sym typeface="Arial"/>
              </a:rPr>
              <a:t> to support it, we next identified our tool set. </a:t>
            </a:r>
            <a:endParaRPr sz="1400">
              <a:solidFill>
                <a:srgbClr val="24292F"/>
              </a:solidFill>
              <a:highlight>
                <a:srgbClr val="FFFFFF"/>
              </a:highlight>
              <a:latin typeface="Arial"/>
              <a:ea typeface="Arial"/>
              <a:cs typeface="Arial"/>
              <a:sym typeface="Arial"/>
            </a:endParaRPr>
          </a:p>
          <a:p>
            <a:pPr indent="-317500" lvl="0" marL="457200" rtl="0" algn="l">
              <a:spcBef>
                <a:spcPts val="0"/>
              </a:spcBef>
              <a:spcAft>
                <a:spcPts val="0"/>
              </a:spcAft>
              <a:buClr>
                <a:srgbClr val="24292F"/>
              </a:buClr>
              <a:buSzPts val="1400"/>
              <a:buFont typeface="Arial"/>
              <a:buChar char="●"/>
            </a:pPr>
            <a:r>
              <a:rPr lang="en" sz="1400">
                <a:solidFill>
                  <a:srgbClr val="24292F"/>
                </a:solidFill>
                <a:highlight>
                  <a:srgbClr val="FFFFFF"/>
                </a:highlight>
                <a:latin typeface="Arial"/>
                <a:ea typeface="Arial"/>
                <a:cs typeface="Arial"/>
                <a:sym typeface="Arial"/>
              </a:rPr>
              <a:t>Establishing a clear communication tool using Slack and Google docs was of </a:t>
            </a:r>
            <a:r>
              <a:rPr lang="en" sz="1400">
                <a:solidFill>
                  <a:srgbClr val="24292F"/>
                </a:solidFill>
                <a:highlight>
                  <a:srgbClr val="FFFFFF"/>
                </a:highlight>
                <a:latin typeface="Arial"/>
                <a:ea typeface="Arial"/>
                <a:cs typeface="Arial"/>
                <a:sym typeface="Arial"/>
              </a:rPr>
              <a:t>utmost</a:t>
            </a:r>
            <a:r>
              <a:rPr lang="en" sz="1400">
                <a:solidFill>
                  <a:srgbClr val="24292F"/>
                </a:solidFill>
                <a:highlight>
                  <a:srgbClr val="FFFFFF"/>
                </a:highlight>
                <a:latin typeface="Arial"/>
                <a:ea typeface="Arial"/>
                <a:cs typeface="Arial"/>
                <a:sym typeface="Arial"/>
              </a:rPr>
              <a:t> importance in order to keep the flow of information going and progression forward. </a:t>
            </a:r>
            <a:endParaRPr sz="1400">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SzPts val="1400"/>
              <a:buFont typeface="Arial"/>
              <a:buChar char="○"/>
            </a:pPr>
            <a:r>
              <a:rPr lang="en" sz="1400">
                <a:solidFill>
                  <a:srgbClr val="24292F"/>
                </a:solidFill>
                <a:highlight>
                  <a:srgbClr val="FFFFFF"/>
                </a:highlight>
                <a:latin typeface="Arial"/>
                <a:ea typeface="Arial"/>
                <a:cs typeface="Arial"/>
                <a:sym typeface="Arial"/>
              </a:rPr>
              <a:t>Python 3.7.13</a:t>
            </a:r>
            <a:r>
              <a:rPr lang="en">
                <a:solidFill>
                  <a:srgbClr val="24292F"/>
                </a:solidFill>
                <a:highlight>
                  <a:srgbClr val="FFFFFF"/>
                </a:highlight>
                <a:latin typeface="Arial"/>
                <a:ea typeface="Arial"/>
                <a:cs typeface="Arial"/>
                <a:sym typeface="Arial"/>
              </a:rPr>
              <a:t> and </a:t>
            </a:r>
            <a:r>
              <a:rPr lang="en" sz="1400">
                <a:solidFill>
                  <a:srgbClr val="24292F"/>
                </a:solidFill>
                <a:highlight>
                  <a:srgbClr val="FFFFFF"/>
                </a:highlight>
                <a:latin typeface="Arial"/>
                <a:ea typeface="Arial"/>
                <a:cs typeface="Arial"/>
                <a:sym typeface="Arial"/>
              </a:rPr>
              <a:t>Jupyter Notebook</a:t>
            </a:r>
            <a:r>
              <a:rPr lang="en">
                <a:solidFill>
                  <a:srgbClr val="24292F"/>
                </a:solidFill>
                <a:highlight>
                  <a:srgbClr val="FFFFFF"/>
                </a:highlight>
                <a:latin typeface="Arial"/>
                <a:ea typeface="Arial"/>
                <a:cs typeface="Arial"/>
                <a:sym typeface="Arial"/>
              </a:rPr>
              <a:t> were used to clean, reshape and transform our data</a:t>
            </a:r>
            <a:endParaRPr sz="1400">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SzPts val="1400"/>
              <a:buFont typeface="Arial"/>
              <a:buChar char="○"/>
            </a:pPr>
            <a:r>
              <a:rPr lang="en" sz="1400">
                <a:solidFill>
                  <a:srgbClr val="24292F"/>
                </a:solidFill>
                <a:highlight>
                  <a:srgbClr val="FFFFFF"/>
                </a:highlight>
                <a:latin typeface="Arial"/>
                <a:ea typeface="Arial"/>
                <a:cs typeface="Arial"/>
                <a:sym typeface="Arial"/>
              </a:rPr>
              <a:t>Excel</a:t>
            </a:r>
            <a:r>
              <a:rPr lang="en">
                <a:solidFill>
                  <a:srgbClr val="24292F"/>
                </a:solidFill>
                <a:highlight>
                  <a:srgbClr val="FFFFFF"/>
                </a:highlight>
                <a:latin typeface="Arial"/>
                <a:ea typeface="Arial"/>
                <a:cs typeface="Arial"/>
                <a:sym typeface="Arial"/>
              </a:rPr>
              <a:t> was the original format of our datasets </a:t>
            </a:r>
            <a:endParaRPr sz="1400">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SzPts val="1400"/>
              <a:buFont typeface="Arial"/>
              <a:buChar char="○"/>
            </a:pPr>
            <a:r>
              <a:rPr lang="en" sz="1400">
                <a:solidFill>
                  <a:srgbClr val="24292F"/>
                </a:solidFill>
                <a:highlight>
                  <a:srgbClr val="FFFFFF"/>
                </a:highlight>
                <a:latin typeface="Arial"/>
                <a:ea typeface="Arial"/>
                <a:cs typeface="Arial"/>
                <a:sym typeface="Arial"/>
              </a:rPr>
              <a:t>SQL </a:t>
            </a:r>
            <a:r>
              <a:rPr lang="en">
                <a:solidFill>
                  <a:srgbClr val="24292F"/>
                </a:solidFill>
                <a:highlight>
                  <a:srgbClr val="FFFFFF"/>
                </a:highlight>
                <a:latin typeface="Arial"/>
                <a:ea typeface="Arial"/>
                <a:cs typeface="Arial"/>
                <a:sym typeface="Arial"/>
              </a:rPr>
              <a:t>was used to create our </a:t>
            </a:r>
            <a:r>
              <a:rPr lang="en">
                <a:solidFill>
                  <a:srgbClr val="24292F"/>
                </a:solidFill>
                <a:highlight>
                  <a:srgbClr val="FFFFFF"/>
                </a:highlight>
                <a:latin typeface="Arial"/>
                <a:ea typeface="Arial"/>
                <a:cs typeface="Arial"/>
                <a:sym typeface="Arial"/>
              </a:rPr>
              <a:t>relational</a:t>
            </a:r>
            <a:r>
              <a:rPr lang="en">
                <a:solidFill>
                  <a:srgbClr val="24292F"/>
                </a:solidFill>
                <a:highlight>
                  <a:srgbClr val="FFFFFF"/>
                </a:highlight>
                <a:latin typeface="Arial"/>
                <a:ea typeface="Arial"/>
                <a:cs typeface="Arial"/>
                <a:sym typeface="Arial"/>
              </a:rPr>
              <a:t> database and where we extracted our data into PG admin. </a:t>
            </a:r>
            <a:endParaRPr sz="1400">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SzPts val="1400"/>
              <a:buFont typeface="Arial"/>
              <a:buChar char="○"/>
            </a:pPr>
            <a:r>
              <a:rPr lang="en" sz="1400">
                <a:solidFill>
                  <a:srgbClr val="24292F"/>
                </a:solidFill>
                <a:highlight>
                  <a:srgbClr val="FFFFFF"/>
                </a:highlight>
                <a:latin typeface="Arial"/>
                <a:ea typeface="Arial"/>
                <a:cs typeface="Arial"/>
                <a:sym typeface="Arial"/>
              </a:rPr>
              <a:t>Tableau</a:t>
            </a:r>
            <a:r>
              <a:rPr lang="en">
                <a:solidFill>
                  <a:srgbClr val="24292F"/>
                </a:solidFill>
                <a:highlight>
                  <a:srgbClr val="FFFFFF"/>
                </a:highlight>
                <a:latin typeface="Arial"/>
                <a:ea typeface="Arial"/>
                <a:cs typeface="Arial"/>
                <a:sym typeface="Arial"/>
              </a:rPr>
              <a:t> was our visual tool and what we used to create our visuals; incentives by county, </a:t>
            </a:r>
            <a:r>
              <a:rPr lang="en">
                <a:solidFill>
                  <a:srgbClr val="24292F"/>
                </a:solidFill>
                <a:highlight>
                  <a:srgbClr val="FFFFFF"/>
                </a:highlight>
                <a:latin typeface="Arial"/>
                <a:ea typeface="Arial"/>
                <a:cs typeface="Arial"/>
                <a:sym typeface="Arial"/>
              </a:rPr>
              <a:t>sales by county and average commute of EV owners.</a:t>
            </a:r>
            <a:endParaRPr sz="1400">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SzPts val="1400"/>
              <a:buFont typeface="Arial"/>
              <a:buChar char="○"/>
            </a:pPr>
            <a:r>
              <a:rPr lang="en" sz="1400">
                <a:solidFill>
                  <a:srgbClr val="24292F"/>
                </a:solidFill>
                <a:highlight>
                  <a:srgbClr val="FFFFFF"/>
                </a:highlight>
                <a:latin typeface="Arial"/>
                <a:ea typeface="Arial"/>
                <a:cs typeface="Arial"/>
                <a:sym typeface="Arial"/>
              </a:rPr>
              <a:t>Google Slides</a:t>
            </a:r>
            <a:r>
              <a:rPr lang="en">
                <a:solidFill>
                  <a:srgbClr val="24292F"/>
                </a:solidFill>
                <a:highlight>
                  <a:srgbClr val="FFFFFF"/>
                </a:highlight>
                <a:latin typeface="Arial"/>
                <a:ea typeface="Arial"/>
                <a:cs typeface="Arial"/>
                <a:sym typeface="Arial"/>
              </a:rPr>
              <a:t> </a:t>
            </a:r>
            <a:r>
              <a:rPr lang="en" sz="1400">
                <a:solidFill>
                  <a:srgbClr val="24292F"/>
                </a:solidFill>
                <a:highlight>
                  <a:srgbClr val="FFFFFF"/>
                </a:highlight>
                <a:latin typeface="Arial"/>
                <a:ea typeface="Arial"/>
                <a:cs typeface="Arial"/>
                <a:sym typeface="Arial"/>
              </a:rPr>
              <a:t>w</a:t>
            </a:r>
            <a:r>
              <a:rPr lang="en">
                <a:solidFill>
                  <a:srgbClr val="24292F"/>
                </a:solidFill>
                <a:highlight>
                  <a:srgbClr val="FFFFFF"/>
                </a:highlight>
                <a:latin typeface="Arial"/>
                <a:ea typeface="Arial"/>
                <a:cs typeface="Arial"/>
                <a:sym typeface="Arial"/>
              </a:rPr>
              <a:t>e</a:t>
            </a:r>
            <a:r>
              <a:rPr lang="en" sz="1400">
                <a:solidFill>
                  <a:srgbClr val="24292F"/>
                </a:solidFill>
                <a:highlight>
                  <a:srgbClr val="FFFFFF"/>
                </a:highlight>
                <a:latin typeface="Arial"/>
                <a:ea typeface="Arial"/>
                <a:cs typeface="Arial"/>
                <a:sym typeface="Arial"/>
              </a:rPr>
              <a:t> used </a:t>
            </a:r>
            <a:r>
              <a:rPr lang="en">
                <a:solidFill>
                  <a:srgbClr val="24292F"/>
                </a:solidFill>
                <a:highlight>
                  <a:srgbClr val="FFFFFF"/>
                </a:highlight>
                <a:latin typeface="Arial"/>
                <a:ea typeface="Arial"/>
                <a:cs typeface="Arial"/>
                <a:sym typeface="Arial"/>
              </a:rPr>
              <a:t>as our primary tool for our dashboard. </a:t>
            </a:r>
            <a:endParaRPr sz="1400">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SzPts val="1400"/>
              <a:buFont typeface="Arial"/>
              <a:buChar char="○"/>
            </a:pPr>
            <a:r>
              <a:rPr lang="en" sz="1400">
                <a:solidFill>
                  <a:srgbClr val="24292F"/>
                </a:solidFill>
                <a:highlight>
                  <a:srgbClr val="FFFFFF"/>
                </a:highlight>
                <a:latin typeface="Arial"/>
                <a:ea typeface="Arial"/>
                <a:cs typeface="Arial"/>
                <a:sym typeface="Arial"/>
              </a:rPr>
              <a:t>HTML and CSS w</a:t>
            </a:r>
            <a:r>
              <a:rPr lang="en">
                <a:solidFill>
                  <a:srgbClr val="24292F"/>
                </a:solidFill>
                <a:highlight>
                  <a:srgbClr val="FFFFFF"/>
                </a:highlight>
                <a:latin typeface="Arial"/>
                <a:ea typeface="Arial"/>
                <a:cs typeface="Arial"/>
                <a:sym typeface="Arial"/>
              </a:rPr>
              <a:t>ere both used in the </a:t>
            </a:r>
            <a:r>
              <a:rPr lang="en">
                <a:solidFill>
                  <a:srgbClr val="24292F"/>
                </a:solidFill>
                <a:highlight>
                  <a:srgbClr val="FFFFFF"/>
                </a:highlight>
                <a:latin typeface="Arial"/>
                <a:ea typeface="Arial"/>
                <a:cs typeface="Arial"/>
                <a:sym typeface="Arial"/>
              </a:rPr>
              <a:t>building</a:t>
            </a:r>
            <a:r>
              <a:rPr lang="en">
                <a:solidFill>
                  <a:srgbClr val="24292F"/>
                </a:solidFill>
                <a:highlight>
                  <a:srgbClr val="FFFFFF"/>
                </a:highlight>
                <a:latin typeface="Arial"/>
                <a:ea typeface="Arial"/>
                <a:cs typeface="Arial"/>
                <a:sym typeface="Arial"/>
              </a:rPr>
              <a:t> of our web application.</a:t>
            </a:r>
            <a:endParaRPr sz="1400">
              <a:solidFill>
                <a:srgbClr val="24292F"/>
              </a:solidFill>
              <a:highlight>
                <a:srgbClr val="FFFFFF"/>
              </a:highlight>
              <a:latin typeface="Arial"/>
              <a:ea typeface="Arial"/>
              <a:cs typeface="Arial"/>
              <a:sym typeface="Arial"/>
            </a:endParaRPr>
          </a:p>
          <a:p>
            <a:pPr indent="0" lvl="0" marL="0" rtl="0" algn="l">
              <a:spcBef>
                <a:spcPts val="1200"/>
              </a:spcBef>
              <a:spcAft>
                <a:spcPts val="1200"/>
              </a:spcAft>
              <a:buNone/>
            </a:pPr>
            <a:r>
              <a:t/>
            </a:r>
            <a:endParaRPr sz="1400">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What is an EV?</a:t>
            </a:r>
            <a:endParaRPr/>
          </a:p>
        </p:txBody>
      </p:sp>
      <p:sp>
        <p:nvSpPr>
          <p:cNvPr id="82" name="Google Shape;82;p16"/>
          <p:cNvSpPr txBox="1"/>
          <p:nvPr>
            <p:ph idx="1" type="body"/>
          </p:nvPr>
        </p:nvSpPr>
        <p:spPr>
          <a:xfrm>
            <a:off x="311700" y="1240025"/>
            <a:ext cx="85206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An electric vehicle is a vehicle that runs fully or partially on electricity. Unlike conventional vehicles that just use fossil fuels, e-vehicles use an electric motor that is powered by a fuel cell or batteries. We can also use the terms ‘e-vehicle‘ and ‘EV.’</a:t>
            </a:r>
            <a:r>
              <a:rPr b="1" lang="en" sz="1500"/>
              <a:t>*</a:t>
            </a:r>
            <a:r>
              <a:rPr b="1" lang="en"/>
              <a:t> </a:t>
            </a:r>
            <a:endParaRPr b="1"/>
          </a:p>
          <a:p>
            <a:pPr indent="0" lvl="0" marL="457200" rtl="0" algn="l">
              <a:spcBef>
                <a:spcPts val="1200"/>
              </a:spcBef>
              <a:spcAft>
                <a:spcPts val="1200"/>
              </a:spcAft>
              <a:buNone/>
            </a:pPr>
            <a:r>
              <a:t/>
            </a:r>
            <a:endParaRPr b="1"/>
          </a:p>
        </p:txBody>
      </p:sp>
      <p:sp>
        <p:nvSpPr>
          <p:cNvPr id="83" name="Google Shape;83;p16"/>
          <p:cNvSpPr txBox="1"/>
          <p:nvPr/>
        </p:nvSpPr>
        <p:spPr>
          <a:xfrm>
            <a:off x="651275" y="4766075"/>
            <a:ext cx="6342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200">
                <a:latin typeface="Open Sans"/>
                <a:ea typeface="Open Sans"/>
                <a:cs typeface="Open Sans"/>
                <a:sym typeface="Open Sans"/>
              </a:rPr>
              <a:t>* </a:t>
            </a:r>
            <a:r>
              <a:rPr i="1" lang="en" sz="1200" u="sng">
                <a:solidFill>
                  <a:schemeClr val="hlink"/>
                </a:solidFill>
                <a:latin typeface="Open Sans"/>
                <a:ea typeface="Open Sans"/>
                <a:cs typeface="Open Sans"/>
                <a:sym typeface="Open Sans"/>
                <a:hlinkClick r:id="rId3"/>
              </a:rPr>
              <a:t>https://marketbusinessnews.com/financial-glossary/electric-vehicle/</a:t>
            </a:r>
            <a:r>
              <a:rPr i="1" lang="en" sz="1200">
                <a:latin typeface="Open Sans"/>
                <a:ea typeface="Open Sans"/>
                <a:cs typeface="Open Sans"/>
                <a:sym typeface="Open Sans"/>
              </a:rPr>
              <a:t> </a:t>
            </a:r>
            <a:endParaRPr i="1" sz="1200">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p:nvPr/>
        </p:nvSpPr>
        <p:spPr>
          <a:xfrm>
            <a:off x="4925074" y="1238887"/>
            <a:ext cx="3573900" cy="3425700"/>
          </a:xfrm>
          <a:prstGeom prst="rect">
            <a:avLst/>
          </a:prstGeom>
          <a:solidFill>
            <a:srgbClr val="444444"/>
          </a:solidFill>
          <a:ln>
            <a:noFill/>
          </a:ln>
          <a:effectLst>
            <a:outerShdw blurRad="50800" rotWithShape="0" algn="l" dist="38100">
              <a:srgbClr val="000000">
                <a:alpha val="40000"/>
              </a:srgbClr>
            </a:outerShdw>
          </a:effectLst>
        </p:spPr>
        <p:txBody>
          <a:bodyPr anchorCtr="0" anchor="ctr" bIns="133875" lIns="535500" spcFirstLastPara="1" rIns="68050" wrap="square" tIns="0">
            <a:noAutofit/>
          </a:bodyPr>
          <a:lstStyle/>
          <a:p>
            <a:pPr indent="0" lvl="0" marL="0" marR="0" rtl="0" algn="l">
              <a:lnSpc>
                <a:spcPct val="100000"/>
              </a:lnSpc>
              <a:spcBef>
                <a:spcPts val="0"/>
              </a:spcBef>
              <a:spcAft>
                <a:spcPts val="0"/>
              </a:spcAft>
              <a:buNone/>
            </a:pPr>
            <a:r>
              <a:t/>
            </a:r>
            <a:endParaRPr b="0" i="0" sz="3000" u="none" cap="none" strike="noStrike">
              <a:solidFill>
                <a:srgbClr val="F88650"/>
              </a:solidFill>
              <a:latin typeface="Calibri"/>
              <a:ea typeface="Calibri"/>
              <a:cs typeface="Calibri"/>
              <a:sym typeface="Calibri"/>
            </a:endParaRPr>
          </a:p>
        </p:txBody>
      </p:sp>
      <p:sp>
        <p:nvSpPr>
          <p:cNvPr id="89" name="Google Shape;89;p17"/>
          <p:cNvSpPr txBox="1"/>
          <p:nvPr/>
        </p:nvSpPr>
        <p:spPr>
          <a:xfrm>
            <a:off x="5780008" y="1321551"/>
            <a:ext cx="2400900" cy="4080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chemeClr val="lt1"/>
                </a:solidFill>
                <a:latin typeface="Arial"/>
                <a:ea typeface="Arial"/>
                <a:cs typeface="Arial"/>
                <a:sym typeface="Arial"/>
              </a:rPr>
              <a:t>West Coast EV uptake 2.7x more than national average</a:t>
            </a:r>
            <a:endParaRPr/>
          </a:p>
        </p:txBody>
      </p:sp>
      <p:cxnSp>
        <p:nvCxnSpPr>
          <p:cNvPr id="90" name="Google Shape;90;p17"/>
          <p:cNvCxnSpPr/>
          <p:nvPr/>
        </p:nvCxnSpPr>
        <p:spPr>
          <a:xfrm>
            <a:off x="5680757" y="1349233"/>
            <a:ext cx="0" cy="3108900"/>
          </a:xfrm>
          <a:prstGeom prst="straightConnector1">
            <a:avLst/>
          </a:prstGeom>
          <a:noFill/>
          <a:ln cap="flat" cmpd="sng" w="9525">
            <a:solidFill>
              <a:schemeClr val="accent2"/>
            </a:solidFill>
            <a:prstDash val="solid"/>
            <a:miter lim="800000"/>
            <a:headEnd len="sm" w="sm" type="none"/>
            <a:tailEnd len="sm" w="sm" type="none"/>
          </a:ln>
        </p:spPr>
      </p:cxnSp>
      <p:sp>
        <p:nvSpPr>
          <p:cNvPr id="91" name="Google Shape;91;p17"/>
          <p:cNvSpPr/>
          <p:nvPr/>
        </p:nvSpPr>
        <p:spPr>
          <a:xfrm flipH="1" rot="10800000">
            <a:off x="639640" y="4596248"/>
            <a:ext cx="1064400" cy="157800"/>
          </a:xfrm>
          <a:prstGeom prst="rtTriangle">
            <a:avLst/>
          </a:prstGeom>
          <a:solidFill>
            <a:srgbClr val="444444">
              <a:alpha val="47840"/>
            </a:srgbClr>
          </a:solidFill>
          <a:ln>
            <a:noFill/>
          </a:ln>
          <a:effectLst>
            <a:outerShdw blurRad="50800" rotWithShape="0" algn="l" dist="38100">
              <a:srgbClr val="000000">
                <a:alpha val="40000"/>
              </a:srgbClr>
            </a:outerShdw>
          </a:effectLst>
        </p:spPr>
        <p:txBody>
          <a:bodyPr anchorCtr="0" anchor="ctr" bIns="133875" lIns="535500" spcFirstLastPara="1" rIns="68050" wrap="square" tIns="0">
            <a:noAutofit/>
          </a:bodyPr>
          <a:lstStyle/>
          <a:p>
            <a:pPr indent="0" lvl="0" marL="0" marR="0" rtl="0" algn="l">
              <a:lnSpc>
                <a:spcPct val="100000"/>
              </a:lnSpc>
              <a:spcBef>
                <a:spcPts val="0"/>
              </a:spcBef>
              <a:spcAft>
                <a:spcPts val="0"/>
              </a:spcAft>
              <a:buNone/>
            </a:pPr>
            <a:r>
              <a:t/>
            </a:r>
            <a:endParaRPr b="0" i="0" sz="3000" u="none" cap="none" strike="noStrike">
              <a:solidFill>
                <a:srgbClr val="F88650"/>
              </a:solidFill>
              <a:latin typeface="Calibri"/>
              <a:ea typeface="Calibri"/>
              <a:cs typeface="Calibri"/>
              <a:sym typeface="Calibri"/>
            </a:endParaRPr>
          </a:p>
        </p:txBody>
      </p:sp>
      <p:sp>
        <p:nvSpPr>
          <p:cNvPr id="92" name="Google Shape;92;p17"/>
          <p:cNvSpPr/>
          <p:nvPr/>
        </p:nvSpPr>
        <p:spPr>
          <a:xfrm rot="10800000">
            <a:off x="706860" y="1238348"/>
            <a:ext cx="3600300" cy="3396300"/>
          </a:xfrm>
          <a:prstGeom prst="rect">
            <a:avLst/>
          </a:prstGeom>
          <a:solidFill>
            <a:srgbClr val="F2F2F2"/>
          </a:solidFill>
          <a:ln>
            <a:noFill/>
          </a:ln>
          <a:effectLst>
            <a:outerShdw blurRad="50800" rotWithShape="0" algn="r" dir="10800000" dist="38100">
              <a:srgbClr val="000000">
                <a:alpha val="40000"/>
              </a:srgbClr>
            </a:outerShdw>
          </a:effectLst>
        </p:spPr>
        <p:txBody>
          <a:bodyPr anchorCtr="0" anchor="ctr" bIns="133875" lIns="535500" spcFirstLastPara="1" rIns="68050" wrap="square" tIns="0">
            <a:noAutofit/>
          </a:bodyPr>
          <a:lstStyle/>
          <a:p>
            <a:pPr indent="0" lvl="0" marL="0" marR="0" rtl="0" algn="l">
              <a:lnSpc>
                <a:spcPct val="100000"/>
              </a:lnSpc>
              <a:spcBef>
                <a:spcPts val="0"/>
              </a:spcBef>
              <a:spcAft>
                <a:spcPts val="0"/>
              </a:spcAft>
              <a:buNone/>
            </a:pPr>
            <a:r>
              <a:t/>
            </a:r>
            <a:endParaRPr b="0" i="0" sz="3000" u="none" cap="none" strike="noStrike">
              <a:solidFill>
                <a:srgbClr val="F88650"/>
              </a:solidFill>
              <a:latin typeface="Calibri"/>
              <a:ea typeface="Calibri"/>
              <a:cs typeface="Calibri"/>
              <a:sym typeface="Calibri"/>
            </a:endParaRPr>
          </a:p>
        </p:txBody>
      </p:sp>
      <p:sp>
        <p:nvSpPr>
          <p:cNvPr id="93" name="Google Shape;93;p17"/>
          <p:cNvSpPr txBox="1"/>
          <p:nvPr/>
        </p:nvSpPr>
        <p:spPr>
          <a:xfrm>
            <a:off x="611317" y="786371"/>
            <a:ext cx="30183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Arial"/>
                <a:ea typeface="Arial"/>
                <a:cs typeface="Arial"/>
                <a:sym typeface="Arial"/>
              </a:rPr>
              <a:t>Global Trends</a:t>
            </a:r>
            <a:endParaRPr/>
          </a:p>
        </p:txBody>
      </p:sp>
      <p:sp>
        <p:nvSpPr>
          <p:cNvPr id="94" name="Google Shape;94;p17"/>
          <p:cNvSpPr/>
          <p:nvPr/>
        </p:nvSpPr>
        <p:spPr>
          <a:xfrm flipH="1" rot="10800000">
            <a:off x="651370" y="1080141"/>
            <a:ext cx="3593700" cy="34200"/>
          </a:xfrm>
          <a:prstGeom prst="rect">
            <a:avLst/>
          </a:prstGeom>
          <a:gradFill>
            <a:gsLst>
              <a:gs pos="0">
                <a:srgbClr val="24753E"/>
              </a:gs>
              <a:gs pos="54000">
                <a:srgbClr val="24753E"/>
              </a:gs>
              <a:gs pos="100000">
                <a:schemeClr val="accent1"/>
              </a:gs>
            </a:gsLst>
            <a:lin ang="10800025" scaled="0"/>
          </a:gradFill>
          <a:ln cap="flat" cmpd="sng" w="12700">
            <a:solidFill>
              <a:schemeClr val="accent1"/>
            </a:solidFill>
            <a:prstDash val="solid"/>
            <a:miter lim="800000"/>
            <a:headEnd len="sm" w="sm" type="none"/>
            <a:tailEnd len="sm" w="sm" type="none"/>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None/>
            </a:pPr>
            <a:r>
              <a:t/>
            </a:r>
            <a:endParaRPr b="0" i="0" sz="1350" u="none" cap="none" strike="noStrike">
              <a:solidFill>
                <a:srgbClr val="FFFFFF"/>
              </a:solidFill>
              <a:latin typeface="Calibri"/>
              <a:ea typeface="Calibri"/>
              <a:cs typeface="Calibri"/>
              <a:sym typeface="Calibri"/>
            </a:endParaRPr>
          </a:p>
        </p:txBody>
      </p:sp>
      <p:sp>
        <p:nvSpPr>
          <p:cNvPr id="95" name="Google Shape;95;p17"/>
          <p:cNvSpPr txBox="1"/>
          <p:nvPr/>
        </p:nvSpPr>
        <p:spPr>
          <a:xfrm>
            <a:off x="4873847" y="841775"/>
            <a:ext cx="34407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Arial"/>
                <a:ea typeface="Arial"/>
                <a:cs typeface="Arial"/>
                <a:sym typeface="Arial"/>
              </a:rPr>
              <a:t>US markets Impacts </a:t>
            </a:r>
            <a:endParaRPr/>
          </a:p>
        </p:txBody>
      </p:sp>
      <p:sp>
        <p:nvSpPr>
          <p:cNvPr id="96" name="Google Shape;96;p17"/>
          <p:cNvSpPr/>
          <p:nvPr/>
        </p:nvSpPr>
        <p:spPr>
          <a:xfrm flipH="1" rot="10800000">
            <a:off x="4913900" y="1078901"/>
            <a:ext cx="3596100" cy="34200"/>
          </a:xfrm>
          <a:prstGeom prst="rect">
            <a:avLst/>
          </a:prstGeom>
          <a:gradFill>
            <a:gsLst>
              <a:gs pos="0">
                <a:srgbClr val="24753E"/>
              </a:gs>
              <a:gs pos="54000">
                <a:srgbClr val="24753E"/>
              </a:gs>
              <a:gs pos="100000">
                <a:schemeClr val="accent1"/>
              </a:gs>
            </a:gsLst>
            <a:lin ang="10800025" scaled="0"/>
          </a:gradFill>
          <a:ln cap="flat" cmpd="sng" w="12700">
            <a:solidFill>
              <a:schemeClr val="accent1"/>
            </a:solidFill>
            <a:prstDash val="solid"/>
            <a:miter lim="800000"/>
            <a:headEnd len="sm" w="sm" type="none"/>
            <a:tailEnd len="sm" w="sm" type="none"/>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None/>
            </a:pPr>
            <a:r>
              <a:t/>
            </a:r>
            <a:endParaRPr b="0" i="0" sz="1350" u="none" cap="none" strike="noStrike">
              <a:solidFill>
                <a:srgbClr val="FFFFFF"/>
              </a:solidFill>
              <a:latin typeface="Calibri"/>
              <a:ea typeface="Calibri"/>
              <a:cs typeface="Calibri"/>
              <a:sym typeface="Calibri"/>
            </a:endParaRPr>
          </a:p>
        </p:txBody>
      </p:sp>
      <p:sp>
        <p:nvSpPr>
          <p:cNvPr id="97" name="Google Shape;97;p17"/>
          <p:cNvSpPr/>
          <p:nvPr/>
        </p:nvSpPr>
        <p:spPr>
          <a:xfrm>
            <a:off x="4981741" y="1806044"/>
            <a:ext cx="3107700" cy="8028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rgbClr val="FFFFFF"/>
              </a:solidFill>
              <a:latin typeface="Lato Light"/>
              <a:ea typeface="Lato Light"/>
              <a:cs typeface="Lato Light"/>
              <a:sym typeface="Lato Light"/>
            </a:endParaRPr>
          </a:p>
        </p:txBody>
      </p:sp>
      <p:sp>
        <p:nvSpPr>
          <p:cNvPr id="98" name="Google Shape;98;p17"/>
          <p:cNvSpPr/>
          <p:nvPr/>
        </p:nvSpPr>
        <p:spPr>
          <a:xfrm>
            <a:off x="5057270" y="2799680"/>
            <a:ext cx="3107700" cy="8028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rgbClr val="FFFFFF"/>
              </a:solidFill>
              <a:latin typeface="Lato Light"/>
              <a:ea typeface="Lato Light"/>
              <a:cs typeface="Lato Light"/>
              <a:sym typeface="Lato Light"/>
            </a:endParaRPr>
          </a:p>
        </p:txBody>
      </p:sp>
      <p:sp>
        <p:nvSpPr>
          <p:cNvPr id="99" name="Google Shape;99;p17"/>
          <p:cNvSpPr/>
          <p:nvPr/>
        </p:nvSpPr>
        <p:spPr>
          <a:xfrm>
            <a:off x="5052794" y="3839285"/>
            <a:ext cx="3107700" cy="8028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rgbClr val="FFFFFF"/>
              </a:solidFill>
              <a:latin typeface="Lato Light"/>
              <a:ea typeface="Lato Light"/>
              <a:cs typeface="Lato Light"/>
              <a:sym typeface="Lato Light"/>
            </a:endParaRPr>
          </a:p>
        </p:txBody>
      </p:sp>
      <p:sp>
        <p:nvSpPr>
          <p:cNvPr id="100" name="Google Shape;100;p17"/>
          <p:cNvSpPr/>
          <p:nvPr/>
        </p:nvSpPr>
        <p:spPr>
          <a:xfrm rot="10800000">
            <a:off x="7426648" y="4590936"/>
            <a:ext cx="1103700" cy="156600"/>
          </a:xfrm>
          <a:prstGeom prst="rtTriangle">
            <a:avLst/>
          </a:prstGeom>
          <a:solidFill>
            <a:srgbClr val="444444">
              <a:alpha val="47840"/>
            </a:srgbClr>
          </a:solidFill>
          <a:ln>
            <a:noFill/>
          </a:ln>
          <a:effectLst>
            <a:outerShdw blurRad="50800" rotWithShape="0" algn="l" dist="38100">
              <a:srgbClr val="000000">
                <a:alpha val="40000"/>
              </a:srgbClr>
            </a:outerShdw>
          </a:effectLst>
        </p:spPr>
        <p:txBody>
          <a:bodyPr anchorCtr="0" anchor="ctr" bIns="133875" lIns="535500" spcFirstLastPara="1" rIns="68050" wrap="square" tIns="0">
            <a:noAutofit/>
          </a:bodyPr>
          <a:lstStyle/>
          <a:p>
            <a:pPr indent="0" lvl="0" marL="0" marR="0" rtl="0" algn="l">
              <a:lnSpc>
                <a:spcPct val="100000"/>
              </a:lnSpc>
              <a:spcBef>
                <a:spcPts val="0"/>
              </a:spcBef>
              <a:spcAft>
                <a:spcPts val="0"/>
              </a:spcAft>
              <a:buNone/>
            </a:pPr>
            <a:r>
              <a:t/>
            </a:r>
            <a:endParaRPr b="0" i="0" sz="3000" u="none" cap="none" strike="noStrike">
              <a:solidFill>
                <a:srgbClr val="F88650"/>
              </a:solidFill>
              <a:latin typeface="Calibri"/>
              <a:ea typeface="Calibri"/>
              <a:cs typeface="Calibri"/>
              <a:sym typeface="Calibri"/>
            </a:endParaRPr>
          </a:p>
        </p:txBody>
      </p:sp>
      <p:pic>
        <p:nvPicPr>
          <p:cNvPr descr="Customer review" id="101" name="Google Shape;101;p17"/>
          <p:cNvPicPr preferRelativeResize="0"/>
          <p:nvPr/>
        </p:nvPicPr>
        <p:blipFill rotWithShape="1">
          <a:blip r:embed="rId3">
            <a:alphaModFix/>
          </a:blip>
          <a:srcRect b="0" l="0" r="0" t="0"/>
          <a:stretch/>
        </p:blipFill>
        <p:spPr>
          <a:xfrm>
            <a:off x="5078873" y="3361635"/>
            <a:ext cx="547337" cy="547337"/>
          </a:xfrm>
          <a:prstGeom prst="rect">
            <a:avLst/>
          </a:prstGeom>
          <a:noFill/>
          <a:ln>
            <a:noFill/>
          </a:ln>
        </p:spPr>
      </p:pic>
      <p:cxnSp>
        <p:nvCxnSpPr>
          <p:cNvPr id="102" name="Google Shape;102;p17"/>
          <p:cNvCxnSpPr/>
          <p:nvPr/>
        </p:nvCxnSpPr>
        <p:spPr>
          <a:xfrm>
            <a:off x="1396853" y="1468955"/>
            <a:ext cx="0" cy="2926200"/>
          </a:xfrm>
          <a:prstGeom prst="straightConnector1">
            <a:avLst/>
          </a:prstGeom>
          <a:noFill/>
          <a:ln cap="flat" cmpd="sng" w="9525">
            <a:solidFill>
              <a:srgbClr val="181818"/>
            </a:solidFill>
            <a:prstDash val="solid"/>
            <a:miter lim="800000"/>
            <a:headEnd len="sm" w="sm" type="none"/>
            <a:tailEnd len="sm" w="sm" type="none"/>
          </a:ln>
        </p:spPr>
      </p:cxnSp>
      <p:sp>
        <p:nvSpPr>
          <p:cNvPr id="103" name="Google Shape;103;p17"/>
          <p:cNvSpPr txBox="1"/>
          <p:nvPr/>
        </p:nvSpPr>
        <p:spPr>
          <a:xfrm>
            <a:off x="1445235" y="1872777"/>
            <a:ext cx="2565000" cy="4080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Infrastructure investments ramping up in EU</a:t>
            </a:r>
            <a:endParaRPr/>
          </a:p>
        </p:txBody>
      </p:sp>
      <p:sp>
        <p:nvSpPr>
          <p:cNvPr id="104" name="Google Shape;104;p17"/>
          <p:cNvSpPr txBox="1"/>
          <p:nvPr/>
        </p:nvSpPr>
        <p:spPr>
          <a:xfrm>
            <a:off x="1445235" y="3964540"/>
            <a:ext cx="2565000" cy="5772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Consumer sentiment - price point, driving range, charging are key to adoption</a:t>
            </a:r>
            <a:endParaRPr/>
          </a:p>
        </p:txBody>
      </p:sp>
      <p:sp>
        <p:nvSpPr>
          <p:cNvPr id="105" name="Google Shape;105;p17"/>
          <p:cNvSpPr txBox="1"/>
          <p:nvPr/>
        </p:nvSpPr>
        <p:spPr>
          <a:xfrm>
            <a:off x="1445235" y="3314640"/>
            <a:ext cx="2565000" cy="5772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Corporate influence - EV company cars, values driven priorities impacting EV market</a:t>
            </a:r>
            <a:endParaRPr/>
          </a:p>
        </p:txBody>
      </p:sp>
      <p:sp>
        <p:nvSpPr>
          <p:cNvPr id="106" name="Google Shape;106;p17"/>
          <p:cNvSpPr txBox="1"/>
          <p:nvPr/>
        </p:nvSpPr>
        <p:spPr>
          <a:xfrm>
            <a:off x="1445235" y="2353398"/>
            <a:ext cx="2565000" cy="4080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Policy pressures – EU reduction in emissions and vehicles in cities</a:t>
            </a:r>
            <a:endParaRPr/>
          </a:p>
        </p:txBody>
      </p:sp>
      <p:sp>
        <p:nvSpPr>
          <p:cNvPr id="107" name="Google Shape;107;p17"/>
          <p:cNvSpPr txBox="1"/>
          <p:nvPr/>
        </p:nvSpPr>
        <p:spPr>
          <a:xfrm>
            <a:off x="928058" y="1385114"/>
            <a:ext cx="378300" cy="392400"/>
          </a:xfrm>
          <a:prstGeom prst="rect">
            <a:avLst/>
          </a:prstGeom>
          <a:noFill/>
          <a:ln>
            <a:noFill/>
          </a:ln>
        </p:spPr>
        <p:txBody>
          <a:bodyPr anchorCtr="0" anchor="t" bIns="34275" lIns="0" spcFirstLastPara="1" rIns="0" wrap="square" tIns="34275">
            <a:spAutoFit/>
          </a:bodyPr>
          <a:lstStyle/>
          <a:p>
            <a:pPr indent="0" lvl="0" marL="0" marR="0" rtl="0" algn="l">
              <a:lnSpc>
                <a:spcPct val="100000"/>
              </a:lnSpc>
              <a:spcBef>
                <a:spcPts val="0"/>
              </a:spcBef>
              <a:spcAft>
                <a:spcPts val="0"/>
              </a:spcAft>
              <a:buNone/>
            </a:pPr>
            <a:r>
              <a:rPr b="1" i="0" lang="en" sz="2100" u="none" cap="none" strike="noStrike">
                <a:solidFill>
                  <a:schemeClr val="accent1"/>
                </a:solidFill>
                <a:latin typeface="Calibri"/>
                <a:ea typeface="Calibri"/>
                <a:cs typeface="Calibri"/>
                <a:sym typeface="Calibri"/>
              </a:rPr>
              <a:t>01.</a:t>
            </a:r>
            <a:endParaRPr b="1" i="0" sz="2100" u="none" cap="none" strike="noStrike">
              <a:solidFill>
                <a:schemeClr val="accent1"/>
              </a:solidFill>
              <a:latin typeface="Calibri"/>
              <a:ea typeface="Calibri"/>
              <a:cs typeface="Calibri"/>
              <a:sym typeface="Calibri"/>
            </a:endParaRPr>
          </a:p>
        </p:txBody>
      </p:sp>
      <p:sp>
        <p:nvSpPr>
          <p:cNvPr id="108" name="Google Shape;108;p17"/>
          <p:cNvSpPr txBox="1"/>
          <p:nvPr/>
        </p:nvSpPr>
        <p:spPr>
          <a:xfrm>
            <a:off x="928058" y="1916042"/>
            <a:ext cx="378300" cy="392400"/>
          </a:xfrm>
          <a:prstGeom prst="rect">
            <a:avLst/>
          </a:prstGeom>
          <a:noFill/>
          <a:ln>
            <a:noFill/>
          </a:ln>
        </p:spPr>
        <p:txBody>
          <a:bodyPr anchorCtr="0" anchor="t" bIns="34275" lIns="0" spcFirstLastPara="1" rIns="0" wrap="square" tIns="34275">
            <a:spAutoFit/>
          </a:bodyPr>
          <a:lstStyle/>
          <a:p>
            <a:pPr indent="0" lvl="0" marL="0" marR="0" rtl="0" algn="l">
              <a:lnSpc>
                <a:spcPct val="100000"/>
              </a:lnSpc>
              <a:spcBef>
                <a:spcPts val="0"/>
              </a:spcBef>
              <a:spcAft>
                <a:spcPts val="0"/>
              </a:spcAft>
              <a:buNone/>
            </a:pPr>
            <a:r>
              <a:rPr b="1" i="0" lang="en" sz="2100" u="none" cap="none" strike="noStrike">
                <a:solidFill>
                  <a:schemeClr val="accent1"/>
                </a:solidFill>
                <a:latin typeface="Calibri"/>
                <a:ea typeface="Calibri"/>
                <a:cs typeface="Calibri"/>
                <a:sym typeface="Calibri"/>
              </a:rPr>
              <a:t>02.</a:t>
            </a:r>
            <a:endParaRPr b="1" i="0" sz="2100" u="none" cap="none" strike="noStrike">
              <a:solidFill>
                <a:schemeClr val="accent1"/>
              </a:solidFill>
              <a:latin typeface="Calibri"/>
              <a:ea typeface="Calibri"/>
              <a:cs typeface="Calibri"/>
              <a:sym typeface="Calibri"/>
            </a:endParaRPr>
          </a:p>
        </p:txBody>
      </p:sp>
      <p:sp>
        <p:nvSpPr>
          <p:cNvPr id="109" name="Google Shape;109;p17"/>
          <p:cNvSpPr txBox="1"/>
          <p:nvPr/>
        </p:nvSpPr>
        <p:spPr>
          <a:xfrm>
            <a:off x="928058" y="2446970"/>
            <a:ext cx="378300" cy="392400"/>
          </a:xfrm>
          <a:prstGeom prst="rect">
            <a:avLst/>
          </a:prstGeom>
          <a:noFill/>
          <a:ln>
            <a:noFill/>
          </a:ln>
        </p:spPr>
        <p:txBody>
          <a:bodyPr anchorCtr="0" anchor="t" bIns="34275" lIns="0" spcFirstLastPara="1" rIns="0" wrap="square" tIns="34275">
            <a:spAutoFit/>
          </a:bodyPr>
          <a:lstStyle/>
          <a:p>
            <a:pPr indent="0" lvl="0" marL="0" marR="0" rtl="0" algn="l">
              <a:lnSpc>
                <a:spcPct val="100000"/>
              </a:lnSpc>
              <a:spcBef>
                <a:spcPts val="0"/>
              </a:spcBef>
              <a:spcAft>
                <a:spcPts val="0"/>
              </a:spcAft>
              <a:buNone/>
            </a:pPr>
            <a:r>
              <a:rPr b="1" i="0" lang="en" sz="2100" u="none" cap="none" strike="noStrike">
                <a:solidFill>
                  <a:schemeClr val="accent1"/>
                </a:solidFill>
                <a:latin typeface="Calibri"/>
                <a:ea typeface="Calibri"/>
                <a:cs typeface="Calibri"/>
                <a:sym typeface="Calibri"/>
              </a:rPr>
              <a:t>03.</a:t>
            </a:r>
            <a:endParaRPr b="1" i="0" sz="2100" u="none" cap="none" strike="noStrike">
              <a:solidFill>
                <a:schemeClr val="accent1"/>
              </a:solidFill>
              <a:latin typeface="Calibri"/>
              <a:ea typeface="Calibri"/>
              <a:cs typeface="Calibri"/>
              <a:sym typeface="Calibri"/>
            </a:endParaRPr>
          </a:p>
        </p:txBody>
      </p:sp>
      <p:sp>
        <p:nvSpPr>
          <p:cNvPr id="110" name="Google Shape;110;p17"/>
          <p:cNvSpPr txBox="1"/>
          <p:nvPr/>
        </p:nvSpPr>
        <p:spPr>
          <a:xfrm>
            <a:off x="928058" y="2977898"/>
            <a:ext cx="378300" cy="392400"/>
          </a:xfrm>
          <a:prstGeom prst="rect">
            <a:avLst/>
          </a:prstGeom>
          <a:noFill/>
          <a:ln>
            <a:noFill/>
          </a:ln>
        </p:spPr>
        <p:txBody>
          <a:bodyPr anchorCtr="0" anchor="t" bIns="34275" lIns="0" spcFirstLastPara="1" rIns="0" wrap="square" tIns="34275">
            <a:spAutoFit/>
          </a:bodyPr>
          <a:lstStyle/>
          <a:p>
            <a:pPr indent="0" lvl="0" marL="0" marR="0" rtl="0" algn="l">
              <a:lnSpc>
                <a:spcPct val="100000"/>
              </a:lnSpc>
              <a:spcBef>
                <a:spcPts val="0"/>
              </a:spcBef>
              <a:spcAft>
                <a:spcPts val="0"/>
              </a:spcAft>
              <a:buNone/>
            </a:pPr>
            <a:r>
              <a:rPr b="1" i="0" lang="en" sz="2100" u="none" cap="none" strike="noStrike">
                <a:solidFill>
                  <a:schemeClr val="accent1"/>
                </a:solidFill>
                <a:latin typeface="Calibri"/>
                <a:ea typeface="Calibri"/>
                <a:cs typeface="Calibri"/>
                <a:sym typeface="Calibri"/>
              </a:rPr>
              <a:t>04.</a:t>
            </a:r>
            <a:endParaRPr b="1" i="0" sz="2100" u="none" cap="none" strike="noStrike">
              <a:solidFill>
                <a:schemeClr val="accent1"/>
              </a:solidFill>
              <a:latin typeface="Calibri"/>
              <a:ea typeface="Calibri"/>
              <a:cs typeface="Calibri"/>
              <a:sym typeface="Calibri"/>
            </a:endParaRPr>
          </a:p>
        </p:txBody>
      </p:sp>
      <p:sp>
        <p:nvSpPr>
          <p:cNvPr id="111" name="Google Shape;111;p17"/>
          <p:cNvSpPr/>
          <p:nvPr/>
        </p:nvSpPr>
        <p:spPr>
          <a:xfrm rot="10800000">
            <a:off x="7411649" y="2559245"/>
            <a:ext cx="1103700" cy="154500"/>
          </a:xfrm>
          <a:prstGeom prst="rtTriangle">
            <a:avLst/>
          </a:prstGeom>
          <a:solidFill>
            <a:srgbClr val="444444">
              <a:alpha val="47840"/>
            </a:srgbClr>
          </a:solidFill>
          <a:ln>
            <a:noFill/>
          </a:ln>
          <a:effectLst>
            <a:outerShdw blurRad="50800" rotWithShape="0" algn="l" dist="38100">
              <a:srgbClr val="000000">
                <a:alpha val="40000"/>
              </a:srgbClr>
            </a:outerShdw>
          </a:effectLst>
        </p:spPr>
        <p:txBody>
          <a:bodyPr anchorCtr="0" anchor="ctr" bIns="133875" lIns="535500" spcFirstLastPara="1" rIns="68050" wrap="square" tIns="0">
            <a:noAutofit/>
          </a:bodyPr>
          <a:lstStyle/>
          <a:p>
            <a:pPr indent="0" lvl="0" marL="0" marR="0" rtl="0" algn="l">
              <a:lnSpc>
                <a:spcPct val="100000"/>
              </a:lnSpc>
              <a:spcBef>
                <a:spcPts val="0"/>
              </a:spcBef>
              <a:spcAft>
                <a:spcPts val="0"/>
              </a:spcAft>
              <a:buNone/>
            </a:pPr>
            <a:r>
              <a:t/>
            </a:r>
            <a:endParaRPr b="0" i="0" sz="3000" u="none" cap="none" strike="noStrike">
              <a:solidFill>
                <a:srgbClr val="F88650"/>
              </a:solidFill>
              <a:latin typeface="Calibri"/>
              <a:ea typeface="Calibri"/>
              <a:cs typeface="Calibri"/>
              <a:sym typeface="Calibri"/>
            </a:endParaRPr>
          </a:p>
        </p:txBody>
      </p:sp>
      <p:sp>
        <p:nvSpPr>
          <p:cNvPr id="112" name="Google Shape;112;p17"/>
          <p:cNvSpPr/>
          <p:nvPr/>
        </p:nvSpPr>
        <p:spPr>
          <a:xfrm rot="10800000">
            <a:off x="7421547" y="3695233"/>
            <a:ext cx="1103700" cy="156600"/>
          </a:xfrm>
          <a:prstGeom prst="rtTriangle">
            <a:avLst/>
          </a:prstGeom>
          <a:solidFill>
            <a:srgbClr val="444444">
              <a:alpha val="47840"/>
            </a:srgbClr>
          </a:solidFill>
          <a:ln>
            <a:noFill/>
          </a:ln>
          <a:effectLst>
            <a:outerShdw blurRad="50800" rotWithShape="0" algn="l" dist="38100">
              <a:srgbClr val="000000">
                <a:alpha val="40000"/>
              </a:srgbClr>
            </a:outerShdw>
          </a:effectLst>
        </p:spPr>
        <p:txBody>
          <a:bodyPr anchorCtr="0" anchor="ctr" bIns="133875" lIns="535500" spcFirstLastPara="1" rIns="68050" wrap="square" tIns="0">
            <a:noAutofit/>
          </a:bodyPr>
          <a:lstStyle/>
          <a:p>
            <a:pPr indent="0" lvl="0" marL="0" marR="0" rtl="0" algn="l">
              <a:lnSpc>
                <a:spcPct val="100000"/>
              </a:lnSpc>
              <a:spcBef>
                <a:spcPts val="0"/>
              </a:spcBef>
              <a:spcAft>
                <a:spcPts val="0"/>
              </a:spcAft>
              <a:buNone/>
            </a:pPr>
            <a:r>
              <a:t/>
            </a:r>
            <a:endParaRPr b="0" i="0" sz="3000" u="none" cap="none" strike="noStrike">
              <a:solidFill>
                <a:srgbClr val="F88650"/>
              </a:solidFill>
              <a:latin typeface="Calibri"/>
              <a:ea typeface="Calibri"/>
              <a:cs typeface="Calibri"/>
              <a:sym typeface="Calibri"/>
            </a:endParaRPr>
          </a:p>
        </p:txBody>
      </p:sp>
      <p:sp>
        <p:nvSpPr>
          <p:cNvPr id="113" name="Google Shape;113;p17"/>
          <p:cNvSpPr txBox="1"/>
          <p:nvPr/>
        </p:nvSpPr>
        <p:spPr>
          <a:xfrm>
            <a:off x="5908024" y="3333990"/>
            <a:ext cx="2447100" cy="577200"/>
          </a:xfrm>
          <a:prstGeom prst="rect">
            <a:avLst/>
          </a:prstGeom>
          <a:noFill/>
          <a:ln>
            <a:noFill/>
          </a:ln>
        </p:spPr>
        <p:txBody>
          <a:bodyPr anchorCtr="0" anchor="t" bIns="34275" lIns="0" spcFirstLastPara="1" rIns="0" wrap="square" tIns="34275">
            <a:spAutoFit/>
          </a:bodyPr>
          <a:lstStyle/>
          <a:p>
            <a:pPr indent="0" lvl="0" marL="0" marR="0" rtl="0" algn="l">
              <a:lnSpc>
                <a:spcPct val="100000"/>
              </a:lnSpc>
              <a:spcBef>
                <a:spcPts val="0"/>
              </a:spcBef>
              <a:spcAft>
                <a:spcPts val="0"/>
              </a:spcAft>
              <a:buNone/>
            </a:pPr>
            <a:r>
              <a:rPr b="0" i="0" lang="en" sz="1100" u="none" cap="none" strike="noStrike">
                <a:solidFill>
                  <a:schemeClr val="lt1"/>
                </a:solidFill>
                <a:latin typeface="Arial"/>
                <a:ea typeface="Arial"/>
                <a:cs typeface="Arial"/>
                <a:sym typeface="Arial"/>
              </a:rPr>
              <a:t>OEM: more models available, aggressive production and sales targets across</a:t>
            </a:r>
            <a:endParaRPr b="0" i="0" sz="1100" u="none" cap="none" strike="noStrike">
              <a:solidFill>
                <a:schemeClr val="lt1"/>
              </a:solidFill>
              <a:latin typeface="Arial"/>
              <a:ea typeface="Arial"/>
              <a:cs typeface="Arial"/>
              <a:sym typeface="Arial"/>
            </a:endParaRPr>
          </a:p>
        </p:txBody>
      </p:sp>
      <p:sp>
        <p:nvSpPr>
          <p:cNvPr id="114" name="Google Shape;114;p17"/>
          <p:cNvSpPr txBox="1"/>
          <p:nvPr>
            <p:ph type="title"/>
          </p:nvPr>
        </p:nvSpPr>
        <p:spPr>
          <a:xfrm>
            <a:off x="177625" y="155375"/>
            <a:ext cx="88587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sz="3600"/>
              <a:t>Localizing trends in Global Market: What’s driving up EV sales</a:t>
            </a:r>
            <a:endParaRPr sz="3600"/>
          </a:p>
        </p:txBody>
      </p:sp>
      <p:sp>
        <p:nvSpPr>
          <p:cNvPr id="115" name="Google Shape;115;p17"/>
          <p:cNvSpPr txBox="1"/>
          <p:nvPr/>
        </p:nvSpPr>
        <p:spPr>
          <a:xfrm>
            <a:off x="5780008" y="1934044"/>
            <a:ext cx="2400900" cy="5772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chemeClr val="lt1"/>
                </a:solidFill>
                <a:latin typeface="Arial"/>
                <a:ea typeface="Arial"/>
                <a:cs typeface="Arial"/>
                <a:sym typeface="Arial"/>
              </a:rPr>
              <a:t>Infrastructure investments &amp; incentives to purchase EVs in  planned via US Govt.</a:t>
            </a:r>
            <a:endParaRPr/>
          </a:p>
        </p:txBody>
      </p:sp>
      <p:sp>
        <p:nvSpPr>
          <p:cNvPr id="116" name="Google Shape;116;p17"/>
          <p:cNvSpPr txBox="1"/>
          <p:nvPr/>
        </p:nvSpPr>
        <p:spPr>
          <a:xfrm>
            <a:off x="1445235" y="1392156"/>
            <a:ext cx="2565000" cy="4080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EU growth (2019 – 2020) &gt; US &amp; everywhere else</a:t>
            </a:r>
            <a:endParaRPr/>
          </a:p>
        </p:txBody>
      </p:sp>
      <p:sp>
        <p:nvSpPr>
          <p:cNvPr id="117" name="Google Shape;117;p17"/>
          <p:cNvSpPr txBox="1"/>
          <p:nvPr/>
        </p:nvSpPr>
        <p:spPr>
          <a:xfrm>
            <a:off x="1445235" y="2834019"/>
            <a:ext cx="2565000" cy="4080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OEM strategies - model availability, production, sales targets</a:t>
            </a:r>
            <a:endParaRPr/>
          </a:p>
        </p:txBody>
      </p:sp>
      <p:sp>
        <p:nvSpPr>
          <p:cNvPr id="118" name="Google Shape;118;p17"/>
          <p:cNvSpPr txBox="1"/>
          <p:nvPr/>
        </p:nvSpPr>
        <p:spPr>
          <a:xfrm>
            <a:off x="928058" y="4039753"/>
            <a:ext cx="378300" cy="392400"/>
          </a:xfrm>
          <a:prstGeom prst="rect">
            <a:avLst/>
          </a:prstGeom>
          <a:noFill/>
          <a:ln>
            <a:noFill/>
          </a:ln>
        </p:spPr>
        <p:txBody>
          <a:bodyPr anchorCtr="0" anchor="t" bIns="34275" lIns="0" spcFirstLastPara="1" rIns="0" wrap="square" tIns="34275">
            <a:spAutoFit/>
          </a:bodyPr>
          <a:lstStyle/>
          <a:p>
            <a:pPr indent="0" lvl="0" marL="0" marR="0" rtl="0" algn="l">
              <a:lnSpc>
                <a:spcPct val="100000"/>
              </a:lnSpc>
              <a:spcBef>
                <a:spcPts val="0"/>
              </a:spcBef>
              <a:spcAft>
                <a:spcPts val="0"/>
              </a:spcAft>
              <a:buNone/>
            </a:pPr>
            <a:r>
              <a:rPr b="1" i="0" lang="en" sz="2100" u="none" cap="none" strike="noStrike">
                <a:solidFill>
                  <a:schemeClr val="accent1"/>
                </a:solidFill>
                <a:latin typeface="Calibri"/>
                <a:ea typeface="Calibri"/>
                <a:cs typeface="Calibri"/>
                <a:sym typeface="Calibri"/>
              </a:rPr>
              <a:t>06.</a:t>
            </a:r>
            <a:endParaRPr b="1" i="0" sz="2100" u="none" cap="none" strike="noStrike">
              <a:solidFill>
                <a:schemeClr val="accent1"/>
              </a:solidFill>
              <a:latin typeface="Calibri"/>
              <a:ea typeface="Calibri"/>
              <a:cs typeface="Calibri"/>
              <a:sym typeface="Calibri"/>
            </a:endParaRPr>
          </a:p>
        </p:txBody>
      </p:sp>
      <p:sp>
        <p:nvSpPr>
          <p:cNvPr id="119" name="Google Shape;119;p17"/>
          <p:cNvSpPr txBox="1"/>
          <p:nvPr/>
        </p:nvSpPr>
        <p:spPr>
          <a:xfrm>
            <a:off x="928058" y="3508826"/>
            <a:ext cx="378300" cy="392400"/>
          </a:xfrm>
          <a:prstGeom prst="rect">
            <a:avLst/>
          </a:prstGeom>
          <a:noFill/>
          <a:ln>
            <a:noFill/>
          </a:ln>
        </p:spPr>
        <p:txBody>
          <a:bodyPr anchorCtr="0" anchor="t" bIns="34275" lIns="0" spcFirstLastPara="1" rIns="0" wrap="square" tIns="34275">
            <a:spAutoFit/>
          </a:bodyPr>
          <a:lstStyle/>
          <a:p>
            <a:pPr indent="0" lvl="0" marL="0" marR="0" rtl="0" algn="l">
              <a:lnSpc>
                <a:spcPct val="100000"/>
              </a:lnSpc>
              <a:spcBef>
                <a:spcPts val="0"/>
              </a:spcBef>
              <a:spcAft>
                <a:spcPts val="0"/>
              </a:spcAft>
              <a:buNone/>
            </a:pPr>
            <a:r>
              <a:rPr b="1" i="0" lang="en" sz="2100" u="none" cap="none" strike="noStrike">
                <a:solidFill>
                  <a:schemeClr val="accent1"/>
                </a:solidFill>
                <a:latin typeface="Calibri"/>
                <a:ea typeface="Calibri"/>
                <a:cs typeface="Calibri"/>
                <a:sym typeface="Calibri"/>
              </a:rPr>
              <a:t>05.</a:t>
            </a:r>
            <a:endParaRPr b="1" i="0" sz="2100" u="none" cap="none" strike="noStrike">
              <a:solidFill>
                <a:schemeClr val="accent1"/>
              </a:solidFill>
              <a:latin typeface="Calibri"/>
              <a:ea typeface="Calibri"/>
              <a:cs typeface="Calibri"/>
              <a:sym typeface="Calibri"/>
            </a:endParaRPr>
          </a:p>
        </p:txBody>
      </p:sp>
      <p:sp>
        <p:nvSpPr>
          <p:cNvPr id="120" name="Google Shape;120;p17"/>
          <p:cNvSpPr txBox="1"/>
          <p:nvPr/>
        </p:nvSpPr>
        <p:spPr>
          <a:xfrm>
            <a:off x="5780008" y="2731203"/>
            <a:ext cx="2400900" cy="4080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chemeClr val="lt1"/>
                </a:solidFill>
                <a:latin typeface="Arial"/>
                <a:ea typeface="Arial"/>
                <a:cs typeface="Arial"/>
                <a:sym typeface="Arial"/>
              </a:rPr>
              <a:t>Policy pressures - CA, WA, CO ICE bans are coming. </a:t>
            </a:r>
            <a:endParaRPr/>
          </a:p>
        </p:txBody>
      </p:sp>
      <p:sp>
        <p:nvSpPr>
          <p:cNvPr id="121" name="Google Shape;121;p17"/>
          <p:cNvSpPr txBox="1"/>
          <p:nvPr/>
        </p:nvSpPr>
        <p:spPr>
          <a:xfrm>
            <a:off x="5780008" y="4094687"/>
            <a:ext cx="2400900" cy="4080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chemeClr val="lt1"/>
                </a:solidFill>
                <a:latin typeface="Arial"/>
                <a:ea typeface="Arial"/>
                <a:cs typeface="Arial"/>
                <a:sym typeface="Arial"/>
              </a:rPr>
              <a:t>Consumer sentiment - price point &amp; driving range close to ICE</a:t>
            </a:r>
            <a:endParaRPr/>
          </a:p>
        </p:txBody>
      </p:sp>
      <p:pic>
        <p:nvPicPr>
          <p:cNvPr descr="Customer review" id="122" name="Google Shape;122;p17"/>
          <p:cNvPicPr preferRelativeResize="0"/>
          <p:nvPr/>
        </p:nvPicPr>
        <p:blipFill rotWithShape="1">
          <a:blip r:embed="rId3">
            <a:alphaModFix/>
          </a:blip>
          <a:srcRect b="0" l="0" r="0" t="0"/>
          <a:stretch/>
        </p:blipFill>
        <p:spPr>
          <a:xfrm>
            <a:off x="5078873" y="2686560"/>
            <a:ext cx="547337" cy="547337"/>
          </a:xfrm>
          <a:prstGeom prst="rect">
            <a:avLst/>
          </a:prstGeom>
          <a:noFill/>
          <a:ln>
            <a:noFill/>
          </a:ln>
        </p:spPr>
      </p:pic>
      <p:pic>
        <p:nvPicPr>
          <p:cNvPr descr="Customer review" id="123" name="Google Shape;123;p17"/>
          <p:cNvPicPr preferRelativeResize="0"/>
          <p:nvPr/>
        </p:nvPicPr>
        <p:blipFill rotWithShape="1">
          <a:blip r:embed="rId3">
            <a:alphaModFix/>
          </a:blip>
          <a:srcRect b="0" l="0" r="0" t="0"/>
          <a:stretch/>
        </p:blipFill>
        <p:spPr>
          <a:xfrm>
            <a:off x="5078873" y="2011485"/>
            <a:ext cx="547337" cy="547337"/>
          </a:xfrm>
          <a:prstGeom prst="rect">
            <a:avLst/>
          </a:prstGeom>
          <a:noFill/>
          <a:ln>
            <a:noFill/>
          </a:ln>
        </p:spPr>
      </p:pic>
      <p:pic>
        <p:nvPicPr>
          <p:cNvPr descr="Customer review" id="124" name="Google Shape;124;p17"/>
          <p:cNvPicPr preferRelativeResize="0"/>
          <p:nvPr/>
        </p:nvPicPr>
        <p:blipFill rotWithShape="1">
          <a:blip r:embed="rId3">
            <a:alphaModFix/>
          </a:blip>
          <a:srcRect b="0" l="0" r="0" t="0"/>
          <a:stretch/>
        </p:blipFill>
        <p:spPr>
          <a:xfrm>
            <a:off x="5078873" y="1336410"/>
            <a:ext cx="547337" cy="547337"/>
          </a:xfrm>
          <a:prstGeom prst="rect">
            <a:avLst/>
          </a:prstGeom>
          <a:noFill/>
          <a:ln>
            <a:noFill/>
          </a:ln>
        </p:spPr>
      </p:pic>
      <p:pic>
        <p:nvPicPr>
          <p:cNvPr descr="Customer review" id="125" name="Google Shape;125;p17"/>
          <p:cNvPicPr preferRelativeResize="0"/>
          <p:nvPr/>
        </p:nvPicPr>
        <p:blipFill rotWithShape="1">
          <a:blip r:embed="rId3">
            <a:alphaModFix/>
          </a:blip>
          <a:srcRect b="0" l="0" r="0" t="0"/>
          <a:stretch/>
        </p:blipFill>
        <p:spPr>
          <a:xfrm>
            <a:off x="5078873" y="4036712"/>
            <a:ext cx="547337" cy="54733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8"/>
          <p:cNvSpPr/>
          <p:nvPr/>
        </p:nvSpPr>
        <p:spPr>
          <a:xfrm>
            <a:off x="4389400" y="788050"/>
            <a:ext cx="4339500" cy="3778500"/>
          </a:xfrm>
          <a:prstGeom prst="rect">
            <a:avLst/>
          </a:prstGeom>
          <a:solidFill>
            <a:srgbClr val="666666"/>
          </a:solidFill>
          <a:ln cap="flat" cmpd="sng" w="285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18"/>
          <p:cNvSpPr txBox="1"/>
          <p:nvPr>
            <p:ph type="title"/>
          </p:nvPr>
        </p:nvSpPr>
        <p:spPr>
          <a:xfrm>
            <a:off x="348700" y="64300"/>
            <a:ext cx="8520600" cy="83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600">
                <a:solidFill>
                  <a:srgbClr val="000000"/>
                </a:solidFill>
              </a:rPr>
              <a:t>West Coast EV </a:t>
            </a:r>
            <a:r>
              <a:rPr lang="en" sz="3600">
                <a:solidFill>
                  <a:srgbClr val="000000"/>
                </a:solidFill>
              </a:rPr>
              <a:t>Adoption</a:t>
            </a:r>
            <a:endParaRPr>
              <a:solidFill>
                <a:srgbClr val="000000"/>
              </a:solidFill>
            </a:endParaRPr>
          </a:p>
        </p:txBody>
      </p:sp>
      <p:sp>
        <p:nvSpPr>
          <p:cNvPr id="132" name="Google Shape;132;p18"/>
          <p:cNvSpPr txBox="1"/>
          <p:nvPr/>
        </p:nvSpPr>
        <p:spPr>
          <a:xfrm>
            <a:off x="4449250" y="836350"/>
            <a:ext cx="4219800" cy="3455700"/>
          </a:xfrm>
          <a:prstGeom prst="rect">
            <a:avLst/>
          </a:prstGeom>
          <a:noFill/>
          <a:ln>
            <a:noFill/>
          </a:ln>
        </p:spPr>
        <p:txBody>
          <a:bodyPr anchorCtr="0" anchor="ctr" bIns="19050" lIns="19050" spcFirstLastPara="1" rIns="19050" wrap="square" tIns="19050">
            <a:spAutoFit/>
          </a:bodyPr>
          <a:lstStyle/>
          <a:p>
            <a:pPr indent="0" lvl="0" marL="0" marR="0" rtl="0" algn="ctr">
              <a:lnSpc>
                <a:spcPct val="100000"/>
              </a:lnSpc>
              <a:spcBef>
                <a:spcPts val="0"/>
              </a:spcBef>
              <a:spcAft>
                <a:spcPts val="0"/>
              </a:spcAft>
              <a:buClr>
                <a:srgbClr val="000000"/>
              </a:buClr>
              <a:buSzPts val="1500"/>
              <a:buFont typeface="Arial"/>
              <a:buNone/>
            </a:pPr>
            <a:r>
              <a:rPr b="1" i="0" lang="en" sz="1500" u="none" cap="none" strike="noStrike">
                <a:solidFill>
                  <a:srgbClr val="FFFFFF"/>
                </a:solidFill>
                <a:latin typeface="Arial"/>
                <a:ea typeface="Arial"/>
                <a:cs typeface="Arial"/>
                <a:sym typeface="Arial"/>
              </a:rPr>
              <a:t>Largest EV markets</a:t>
            </a:r>
            <a:endParaRPr b="1" i="0" sz="15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500"/>
              <a:buFont typeface="Arial"/>
              <a:buNone/>
            </a:pPr>
            <a:r>
              <a:t/>
            </a:r>
            <a:endParaRPr b="1" i="0" sz="15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rPr b="0" i="0" lang="en" sz="1300" u="none" cap="none" strike="noStrike">
                <a:solidFill>
                  <a:srgbClr val="FFFFFF"/>
                </a:solidFill>
                <a:latin typeface="Arial"/>
                <a:ea typeface="Arial"/>
                <a:cs typeface="Arial"/>
                <a:sym typeface="Arial"/>
              </a:rPr>
              <a:t>West Coast EV adoption rates ~3x nat’l average</a:t>
            </a:r>
            <a:endParaRPr b="1" i="0" sz="1300" u="none" cap="none" strike="noStrike">
              <a:solidFill>
                <a:srgbClr val="FFFFFF"/>
              </a:solidFill>
              <a:latin typeface="Arial"/>
              <a:ea typeface="Arial"/>
              <a:cs typeface="Arial"/>
              <a:sym typeface="Arial"/>
            </a:endParaRPr>
          </a:p>
          <a:p>
            <a:pPr indent="-311150" lvl="0" marL="914400" marR="0" rtl="0" algn="l">
              <a:lnSpc>
                <a:spcPct val="100000"/>
              </a:lnSpc>
              <a:spcBef>
                <a:spcPts val="0"/>
              </a:spcBef>
              <a:spcAft>
                <a:spcPts val="0"/>
              </a:spcAft>
              <a:buClr>
                <a:srgbClr val="FFFFFF"/>
              </a:buClr>
              <a:buSzPts val="1300"/>
              <a:buFont typeface="Arial"/>
              <a:buAutoNum type="arabicPeriod"/>
            </a:pPr>
            <a:r>
              <a:rPr b="0" i="0" lang="en" sz="1300" u="none" cap="none" strike="noStrike">
                <a:solidFill>
                  <a:srgbClr val="FFFFFF"/>
                </a:solidFill>
                <a:latin typeface="Arial"/>
                <a:ea typeface="Arial"/>
                <a:cs typeface="Arial"/>
                <a:sym typeface="Arial"/>
              </a:rPr>
              <a:t>Southern California</a:t>
            </a:r>
            <a:endParaRPr b="0" i="0" sz="1300" u="none" cap="none" strike="noStrike">
              <a:solidFill>
                <a:srgbClr val="FFFFFF"/>
              </a:solidFill>
              <a:latin typeface="Arial"/>
              <a:ea typeface="Arial"/>
              <a:cs typeface="Arial"/>
              <a:sym typeface="Arial"/>
            </a:endParaRPr>
          </a:p>
          <a:p>
            <a:pPr indent="-311150" lvl="0" marL="914400" marR="0" rtl="0" algn="l">
              <a:lnSpc>
                <a:spcPct val="100000"/>
              </a:lnSpc>
              <a:spcBef>
                <a:spcPts val="0"/>
              </a:spcBef>
              <a:spcAft>
                <a:spcPts val="0"/>
              </a:spcAft>
              <a:buClr>
                <a:srgbClr val="FFFFFF"/>
              </a:buClr>
              <a:buSzPts val="1300"/>
              <a:buFont typeface="Arial"/>
              <a:buAutoNum type="arabicPeriod"/>
            </a:pPr>
            <a:r>
              <a:rPr b="0" i="0" lang="en" sz="1300" u="none" cap="none" strike="noStrike">
                <a:solidFill>
                  <a:srgbClr val="FFFFFF"/>
                </a:solidFill>
                <a:latin typeface="Arial"/>
                <a:ea typeface="Arial"/>
                <a:cs typeface="Arial"/>
                <a:sym typeface="Arial"/>
              </a:rPr>
              <a:t>Northern California</a:t>
            </a:r>
            <a:endParaRPr b="0" i="0" sz="1300" u="none" cap="none" strike="noStrike">
              <a:solidFill>
                <a:srgbClr val="FFFFFF"/>
              </a:solidFill>
              <a:latin typeface="Arial"/>
              <a:ea typeface="Arial"/>
              <a:cs typeface="Arial"/>
              <a:sym typeface="Arial"/>
            </a:endParaRPr>
          </a:p>
          <a:p>
            <a:pPr indent="-311150" lvl="0" marL="914400" marR="0" rtl="0" algn="l">
              <a:lnSpc>
                <a:spcPct val="100000"/>
              </a:lnSpc>
              <a:spcBef>
                <a:spcPts val="0"/>
              </a:spcBef>
              <a:spcAft>
                <a:spcPts val="0"/>
              </a:spcAft>
              <a:buClr>
                <a:srgbClr val="FFFFFF"/>
              </a:buClr>
              <a:buSzPts val="1300"/>
              <a:buFont typeface="Arial"/>
              <a:buAutoNum type="arabicPeriod"/>
            </a:pPr>
            <a:r>
              <a:rPr b="0" i="0" lang="en" sz="1300" u="none" cap="none" strike="noStrike">
                <a:solidFill>
                  <a:srgbClr val="FFFFFF"/>
                </a:solidFill>
                <a:latin typeface="Arial"/>
                <a:ea typeface="Arial"/>
                <a:cs typeface="Arial"/>
                <a:sym typeface="Arial"/>
              </a:rPr>
              <a:t>Seattle</a:t>
            </a:r>
            <a:endParaRPr b="0" i="0" sz="1300" u="none" cap="none" strike="noStrike">
              <a:solidFill>
                <a:srgbClr val="FFFFFF"/>
              </a:solidFill>
              <a:latin typeface="Arial"/>
              <a:ea typeface="Arial"/>
              <a:cs typeface="Arial"/>
              <a:sym typeface="Arial"/>
            </a:endParaRPr>
          </a:p>
          <a:p>
            <a:pPr indent="-311150" lvl="0" marL="914400" marR="0" rtl="0" algn="l">
              <a:lnSpc>
                <a:spcPct val="100000"/>
              </a:lnSpc>
              <a:spcBef>
                <a:spcPts val="0"/>
              </a:spcBef>
              <a:spcAft>
                <a:spcPts val="0"/>
              </a:spcAft>
              <a:buClr>
                <a:srgbClr val="FFFFFF"/>
              </a:buClr>
              <a:buSzPts val="1300"/>
              <a:buFont typeface="Arial"/>
              <a:buAutoNum type="arabicPeriod"/>
            </a:pPr>
            <a:r>
              <a:rPr b="0" i="0" lang="en" sz="1300" u="none" cap="none" strike="noStrike">
                <a:solidFill>
                  <a:srgbClr val="FFFFFF"/>
                </a:solidFill>
                <a:latin typeface="Arial"/>
                <a:ea typeface="Arial"/>
                <a:cs typeface="Arial"/>
                <a:sym typeface="Arial"/>
              </a:rPr>
              <a:t>Portland</a:t>
            </a:r>
            <a:endParaRPr b="0" i="0" sz="13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500"/>
              <a:buFont typeface="Arial"/>
              <a:buNone/>
            </a:pPr>
            <a:r>
              <a:rPr b="1" i="0" lang="en" sz="1500" u="none" cap="none" strike="noStrike">
                <a:solidFill>
                  <a:srgbClr val="FFFFFF"/>
                </a:solidFill>
                <a:latin typeface="Arial"/>
                <a:ea typeface="Arial"/>
                <a:cs typeface="Arial"/>
                <a:sym typeface="Arial"/>
              </a:rPr>
              <a:t>EV adoption is set to grow</a:t>
            </a:r>
            <a:endParaRPr b="1" i="0" sz="15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500"/>
              <a:buFont typeface="Arial"/>
              <a:buNone/>
            </a:pPr>
            <a:r>
              <a:t/>
            </a:r>
            <a:endParaRPr b="1" i="0" sz="1500" u="none" cap="none" strike="noStrike">
              <a:solidFill>
                <a:srgbClr val="FFFFFF"/>
              </a:solidFill>
              <a:latin typeface="Arial"/>
              <a:ea typeface="Arial"/>
              <a:cs typeface="Arial"/>
              <a:sym typeface="Arial"/>
            </a:endParaRPr>
          </a:p>
          <a:p>
            <a:pPr indent="-311150" lvl="0" marL="457200" marR="0" rtl="0" algn="l">
              <a:lnSpc>
                <a:spcPct val="100000"/>
              </a:lnSpc>
              <a:spcBef>
                <a:spcPts val="0"/>
              </a:spcBef>
              <a:spcAft>
                <a:spcPts val="0"/>
              </a:spcAft>
              <a:buClr>
                <a:srgbClr val="FFFFFF"/>
              </a:buClr>
              <a:buSzPts val="1300"/>
              <a:buFont typeface="Arial"/>
              <a:buChar char="➔"/>
            </a:pPr>
            <a:r>
              <a:rPr b="0" i="0" lang="en" sz="1300" u="none" cap="none" strike="noStrike">
                <a:solidFill>
                  <a:srgbClr val="FFFFFF"/>
                </a:solidFill>
                <a:latin typeface="Arial"/>
                <a:ea typeface="Arial"/>
                <a:cs typeface="Arial"/>
                <a:sym typeface="Arial"/>
              </a:rPr>
              <a:t>Many states are phasing out ICE vehicles</a:t>
            </a:r>
            <a:endParaRPr b="0" i="0" sz="1300" u="none" cap="none" strike="noStrike">
              <a:solidFill>
                <a:srgbClr val="FFFFFF"/>
              </a:solidFill>
              <a:latin typeface="Arial"/>
              <a:ea typeface="Arial"/>
              <a:cs typeface="Arial"/>
              <a:sym typeface="Arial"/>
            </a:endParaRPr>
          </a:p>
          <a:p>
            <a:pPr indent="-311150" lvl="0" marL="457200" marR="0" rtl="0" algn="l">
              <a:lnSpc>
                <a:spcPct val="100000"/>
              </a:lnSpc>
              <a:spcBef>
                <a:spcPts val="0"/>
              </a:spcBef>
              <a:spcAft>
                <a:spcPts val="0"/>
              </a:spcAft>
              <a:buClr>
                <a:srgbClr val="FFFFFF"/>
              </a:buClr>
              <a:buSzPts val="1300"/>
              <a:buFont typeface="Arial"/>
              <a:buChar char="➔"/>
            </a:pPr>
            <a:r>
              <a:rPr b="0" i="0" lang="en" sz="1300" u="none" cap="none" strike="noStrike">
                <a:solidFill>
                  <a:srgbClr val="FFFFFF"/>
                </a:solidFill>
                <a:latin typeface="Arial"/>
                <a:ea typeface="Arial"/>
                <a:cs typeface="Arial"/>
                <a:sym typeface="Arial"/>
              </a:rPr>
              <a:t>Investments in infrastructure and EV consumer incentives are growing</a:t>
            </a:r>
            <a:endParaRPr b="0" i="0" sz="1300" u="none" cap="none" strike="noStrike">
              <a:solidFill>
                <a:srgbClr val="FFFFFF"/>
              </a:solidFill>
              <a:latin typeface="Arial"/>
              <a:ea typeface="Arial"/>
              <a:cs typeface="Arial"/>
              <a:sym typeface="Arial"/>
            </a:endParaRPr>
          </a:p>
          <a:p>
            <a:pPr indent="-311150" lvl="0" marL="457200" marR="0" rtl="0" algn="l">
              <a:lnSpc>
                <a:spcPct val="100000"/>
              </a:lnSpc>
              <a:spcBef>
                <a:spcPts val="0"/>
              </a:spcBef>
              <a:spcAft>
                <a:spcPts val="0"/>
              </a:spcAft>
              <a:buClr>
                <a:srgbClr val="FFFFFF"/>
              </a:buClr>
              <a:buSzPts val="1300"/>
              <a:buFont typeface="Arial"/>
              <a:buChar char="➔"/>
            </a:pPr>
            <a:r>
              <a:rPr b="0" i="0" lang="en" sz="1300" u="none" cap="none" strike="noStrike">
                <a:solidFill>
                  <a:srgbClr val="FFFFFF"/>
                </a:solidFill>
                <a:latin typeface="Arial"/>
                <a:ea typeface="Arial"/>
                <a:cs typeface="Arial"/>
                <a:sym typeface="Arial"/>
              </a:rPr>
              <a:t>Price point and driving range are on par with ICE</a:t>
            </a:r>
            <a:endParaRPr b="0" i="0" sz="13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500"/>
              <a:buFont typeface="Arial"/>
              <a:buNone/>
            </a:pPr>
            <a:r>
              <a:t/>
            </a:r>
            <a:endParaRPr b="0" i="0" sz="15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500"/>
              <a:buFont typeface="Arial"/>
              <a:buNone/>
            </a:pPr>
            <a:r>
              <a:t/>
            </a:r>
            <a:endParaRPr b="0" i="0" sz="1500" u="none" cap="none" strike="noStrike">
              <a:solidFill>
                <a:srgbClr val="FFFFFF"/>
              </a:solidFill>
              <a:latin typeface="Arial"/>
              <a:ea typeface="Arial"/>
              <a:cs typeface="Arial"/>
              <a:sym typeface="Arial"/>
            </a:endParaRPr>
          </a:p>
        </p:txBody>
      </p:sp>
      <p:pic>
        <p:nvPicPr>
          <p:cNvPr descr="Screen Shot 2021-04-11 at 9.18.26 AM.png" id="133" name="Google Shape;133;p18"/>
          <p:cNvPicPr preferRelativeResize="0"/>
          <p:nvPr/>
        </p:nvPicPr>
        <p:blipFill rotWithShape="1">
          <a:blip r:embed="rId3">
            <a:alphaModFix/>
          </a:blip>
          <a:srcRect b="0" l="0" r="0" t="1244"/>
          <a:stretch/>
        </p:blipFill>
        <p:spPr>
          <a:xfrm>
            <a:off x="545000" y="788050"/>
            <a:ext cx="3604676" cy="3778499"/>
          </a:xfrm>
          <a:prstGeom prst="rect">
            <a:avLst/>
          </a:prstGeom>
          <a:noFill/>
          <a:ln cap="flat" cmpd="sng" w="28575">
            <a:solidFill>
              <a:srgbClr val="CCCCCC"/>
            </a:solidFill>
            <a:prstDash val="solid"/>
            <a:round/>
            <a:headEnd len="sm" w="sm" type="none"/>
            <a:tailEnd len="sm" w="sm" type="none"/>
          </a:ln>
          <a:effectLst>
            <a:outerShdw blurRad="57150" rotWithShape="0" algn="bl" dir="5400000" dist="19050">
              <a:srgbClr val="000000">
                <a:alpha val="49800"/>
              </a:srgbClr>
            </a:outerShdw>
          </a:effectLst>
        </p:spPr>
      </p:pic>
      <p:sp>
        <p:nvSpPr>
          <p:cNvPr id="134" name="Google Shape;134;p18"/>
          <p:cNvSpPr txBox="1"/>
          <p:nvPr/>
        </p:nvSpPr>
        <p:spPr>
          <a:xfrm>
            <a:off x="7916756" y="4689246"/>
            <a:ext cx="888000" cy="119400"/>
          </a:xfrm>
          <a:prstGeom prst="rect">
            <a:avLst/>
          </a:prstGeom>
          <a:noFill/>
          <a:ln>
            <a:noFill/>
          </a:ln>
        </p:spPr>
        <p:txBody>
          <a:bodyPr anchorCtr="0" anchor="ctr" bIns="19050" lIns="19050" spcFirstLastPara="1" rIns="19050" wrap="square" tIns="19050">
            <a:spAutoFit/>
          </a:bodyPr>
          <a:lstStyle/>
          <a:p>
            <a:pPr indent="0" lvl="0" marL="0" marR="0" rtl="0" algn="l">
              <a:lnSpc>
                <a:spcPct val="100000"/>
              </a:lnSpc>
              <a:spcBef>
                <a:spcPts val="0"/>
              </a:spcBef>
              <a:spcAft>
                <a:spcPts val="0"/>
              </a:spcAft>
              <a:buClr>
                <a:srgbClr val="000000"/>
              </a:buClr>
              <a:buSzPts val="525"/>
              <a:buFont typeface="Arial"/>
              <a:buNone/>
            </a:pPr>
            <a:r>
              <a:rPr b="0" i="0" lang="en" sz="525" u="none" cap="none" strike="noStrike">
                <a:solidFill>
                  <a:srgbClr val="000000"/>
                </a:solidFill>
                <a:latin typeface="Arial"/>
                <a:ea typeface="Arial"/>
                <a:cs typeface="Arial"/>
                <a:sym typeface="Arial"/>
              </a:rPr>
              <a:t>*Internal Combustion Engine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9"/>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Data Exploration</a:t>
            </a:r>
            <a:endParaRPr/>
          </a:p>
        </p:txBody>
      </p:sp>
      <p:sp>
        <p:nvSpPr>
          <p:cNvPr id="140" name="Google Shape;140;p19"/>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Identified topic to help guide the process of data exploration</a:t>
            </a:r>
            <a:endParaRPr/>
          </a:p>
          <a:p>
            <a:pPr indent="-317500" lvl="1" marL="914400" rtl="0" algn="l">
              <a:lnSpc>
                <a:spcPct val="115000"/>
              </a:lnSpc>
              <a:spcBef>
                <a:spcPts val="0"/>
              </a:spcBef>
              <a:spcAft>
                <a:spcPts val="0"/>
              </a:spcAft>
              <a:buSzPts val="1400"/>
              <a:buChar char="○"/>
            </a:pPr>
            <a:r>
              <a:rPr lang="en"/>
              <a:t>Each of the group members took a set of data and owned that dataset. </a:t>
            </a:r>
            <a:endParaRPr/>
          </a:p>
          <a:p>
            <a:pPr indent="-317500" lvl="1" marL="914400" rtl="0" algn="l">
              <a:lnSpc>
                <a:spcPct val="115000"/>
              </a:lnSpc>
              <a:spcBef>
                <a:spcPts val="0"/>
              </a:spcBef>
              <a:spcAft>
                <a:spcPts val="0"/>
              </a:spcAft>
              <a:buSzPts val="1400"/>
              <a:buChar char="○"/>
            </a:pPr>
            <a:r>
              <a:rPr lang="en"/>
              <a:t>Our data </a:t>
            </a:r>
            <a:r>
              <a:rPr lang="en"/>
              <a:t>consisted of 3 datasets; demographics data for EV owners in CA, incentives by counties in CA, and sales data broken down by county, make and model. </a:t>
            </a:r>
            <a:endParaRPr/>
          </a:p>
          <a:p>
            <a:pPr indent="-317500" lvl="1" marL="914400" rtl="0" algn="l">
              <a:lnSpc>
                <a:spcPct val="115000"/>
              </a:lnSpc>
              <a:spcBef>
                <a:spcPts val="0"/>
              </a:spcBef>
              <a:spcAft>
                <a:spcPts val="0"/>
              </a:spcAft>
              <a:buSzPts val="1400"/>
              <a:buChar char="○"/>
            </a:pPr>
            <a:r>
              <a:rPr lang="en"/>
              <a:t>Some counties and years were missing sales data, so we made a decision to drop the data. </a:t>
            </a:r>
            <a:endParaRPr/>
          </a:p>
          <a:p>
            <a:pPr indent="-317500" lvl="1" marL="914400" rtl="0" algn="l">
              <a:lnSpc>
                <a:spcPct val="115000"/>
              </a:lnSpc>
              <a:spcBef>
                <a:spcPts val="0"/>
              </a:spcBef>
              <a:spcAft>
                <a:spcPts val="0"/>
              </a:spcAft>
              <a:buSzPts val="1400"/>
              <a:buChar char="○"/>
            </a:pPr>
            <a:r>
              <a:rPr lang="en"/>
              <a:t>One of the limitations in the data sets particularly in the incentives data was missing certain incentive start dates. </a:t>
            </a:r>
            <a:endParaRPr/>
          </a:p>
          <a:p>
            <a:pPr indent="0" lvl="0" marL="914400" rtl="0" algn="l">
              <a:lnSpc>
                <a:spcPct val="115000"/>
              </a:lnSpc>
              <a:spcBef>
                <a:spcPts val="1200"/>
              </a:spcBef>
              <a:spcAft>
                <a:spcPts val="0"/>
              </a:spcAft>
              <a:buNone/>
            </a:pPr>
            <a:r>
              <a:t/>
            </a:r>
            <a:endParaRPr/>
          </a:p>
          <a:p>
            <a:pPr indent="0" lvl="0" marL="0" rtl="0" algn="l">
              <a:lnSpc>
                <a:spcPct val="115000"/>
              </a:lnSpc>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0"/>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Machine Learning Model</a:t>
            </a:r>
            <a:endParaRPr/>
          </a:p>
        </p:txBody>
      </p:sp>
      <p:sp>
        <p:nvSpPr>
          <p:cNvPr id="146" name="Google Shape;146;p20"/>
          <p:cNvSpPr txBox="1"/>
          <p:nvPr>
            <p:ph idx="1" type="body"/>
          </p:nvPr>
        </p:nvSpPr>
        <p:spPr>
          <a:xfrm>
            <a:off x="311700" y="1225225"/>
            <a:ext cx="8520600" cy="38370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Clr>
                <a:srgbClr val="24292F"/>
              </a:buClr>
              <a:buSzPts val="1200"/>
              <a:buChar char="●"/>
            </a:pPr>
            <a:r>
              <a:rPr lang="en" sz="1200">
                <a:solidFill>
                  <a:srgbClr val="24292F"/>
                </a:solidFill>
                <a:highlight>
                  <a:srgbClr val="FFFFFF"/>
                </a:highlight>
              </a:rPr>
              <a:t>The initial reshaping of the data took place in Jupyter notebook. We read in each of the data sets, identified that there were several nulls that needed to be removed. In addition, we took a fraction of the data given that our demographics data set was large.</a:t>
            </a:r>
            <a:br>
              <a:rPr lang="en" sz="1200">
                <a:solidFill>
                  <a:srgbClr val="24292F"/>
                </a:solidFill>
                <a:highlight>
                  <a:srgbClr val="FFFFFF"/>
                </a:highlight>
              </a:rPr>
            </a:br>
            <a:endParaRPr sz="1200">
              <a:solidFill>
                <a:srgbClr val="24292F"/>
              </a:solidFill>
              <a:highlight>
                <a:srgbClr val="FFFFFF"/>
              </a:highlight>
            </a:endParaRPr>
          </a:p>
          <a:p>
            <a:pPr indent="-304800" lvl="0" marL="457200" rtl="0" algn="l">
              <a:spcBef>
                <a:spcPts val="0"/>
              </a:spcBef>
              <a:spcAft>
                <a:spcPts val="0"/>
              </a:spcAft>
              <a:buClr>
                <a:srgbClr val="24292F"/>
              </a:buClr>
              <a:buSzPts val="1200"/>
              <a:buChar char="●"/>
            </a:pPr>
            <a:r>
              <a:rPr lang="en" sz="1200">
                <a:solidFill>
                  <a:srgbClr val="24292F"/>
                </a:solidFill>
                <a:highlight>
                  <a:srgbClr val="FFFFFF"/>
                </a:highlight>
              </a:rPr>
              <a:t>AWS Relational Database and PG Admin</a:t>
            </a:r>
            <a:endParaRPr sz="1200">
              <a:solidFill>
                <a:srgbClr val="24292F"/>
              </a:solidFill>
              <a:highlight>
                <a:srgbClr val="FFFFFF"/>
              </a:highlight>
            </a:endParaRPr>
          </a:p>
          <a:p>
            <a:pPr indent="-304800" lvl="1" marL="914400" rtl="0" algn="l">
              <a:spcBef>
                <a:spcPts val="0"/>
              </a:spcBef>
              <a:spcAft>
                <a:spcPts val="0"/>
              </a:spcAft>
              <a:buClr>
                <a:srgbClr val="24292F"/>
              </a:buClr>
              <a:buSzPts val="1200"/>
              <a:buChar char="○"/>
            </a:pPr>
            <a:r>
              <a:rPr lang="en" sz="1200">
                <a:solidFill>
                  <a:srgbClr val="24292F"/>
                </a:solidFill>
                <a:highlight>
                  <a:srgbClr val="FFFFFF"/>
                </a:highlight>
              </a:rPr>
              <a:t>After completion of the initial </a:t>
            </a:r>
            <a:r>
              <a:rPr lang="en" sz="1200">
                <a:solidFill>
                  <a:srgbClr val="24292F"/>
                </a:solidFill>
                <a:highlight>
                  <a:srgbClr val="FFFFFF"/>
                </a:highlight>
              </a:rPr>
              <a:t>evaluation</a:t>
            </a:r>
            <a:r>
              <a:rPr lang="en" sz="1200">
                <a:solidFill>
                  <a:srgbClr val="24292F"/>
                </a:solidFill>
                <a:highlight>
                  <a:srgbClr val="FFFFFF"/>
                </a:highlight>
              </a:rPr>
              <a:t>, cleaning and </a:t>
            </a:r>
            <a:r>
              <a:rPr lang="en" sz="1200">
                <a:solidFill>
                  <a:srgbClr val="24292F"/>
                </a:solidFill>
                <a:highlight>
                  <a:srgbClr val="FFFFFF"/>
                </a:highlight>
              </a:rPr>
              <a:t>reshaping</a:t>
            </a:r>
            <a:r>
              <a:rPr lang="en" sz="1200">
                <a:solidFill>
                  <a:srgbClr val="24292F"/>
                </a:solidFill>
                <a:highlight>
                  <a:srgbClr val="FFFFFF"/>
                </a:highlight>
              </a:rPr>
              <a:t> of the data, we created a relations database in AWS and connected it to our PG Admin account. This allowed us to </a:t>
            </a:r>
            <a:r>
              <a:rPr lang="en" sz="1200">
                <a:solidFill>
                  <a:srgbClr val="24292F"/>
                </a:solidFill>
                <a:highlight>
                  <a:srgbClr val="FFFFFF"/>
                </a:highlight>
              </a:rPr>
              <a:t>join</a:t>
            </a:r>
            <a:r>
              <a:rPr lang="en" sz="1200">
                <a:solidFill>
                  <a:srgbClr val="24292F"/>
                </a:solidFill>
                <a:highlight>
                  <a:srgbClr val="FFFFFF"/>
                </a:highlight>
              </a:rPr>
              <a:t> our datasets and start correlating our metadata.</a:t>
            </a:r>
            <a:endParaRPr sz="1200">
              <a:solidFill>
                <a:srgbClr val="24292F"/>
              </a:solidFill>
              <a:highlight>
                <a:srgbClr val="FFFFFF"/>
              </a:highlight>
            </a:endParaRPr>
          </a:p>
          <a:p>
            <a:pPr indent="-304800" lvl="1" marL="914400" rtl="0" algn="l">
              <a:spcBef>
                <a:spcPts val="0"/>
              </a:spcBef>
              <a:spcAft>
                <a:spcPts val="0"/>
              </a:spcAft>
              <a:buClr>
                <a:srgbClr val="24292F"/>
              </a:buClr>
              <a:buSzPts val="1200"/>
              <a:buChar char="○"/>
            </a:pPr>
            <a:r>
              <a:rPr lang="en" sz="1200">
                <a:solidFill>
                  <a:srgbClr val="24292F"/>
                </a:solidFill>
                <a:highlight>
                  <a:srgbClr val="FFFFFF"/>
                </a:highlight>
              </a:rPr>
              <a:t>Our Dependent variables were: Ownership/Sales</a:t>
            </a:r>
            <a:endParaRPr sz="1200">
              <a:solidFill>
                <a:srgbClr val="24292F"/>
              </a:solidFill>
              <a:highlight>
                <a:srgbClr val="FFFFFF"/>
              </a:highlight>
            </a:endParaRPr>
          </a:p>
          <a:p>
            <a:pPr indent="-304800" lvl="1" marL="914400" rtl="0" algn="l">
              <a:spcBef>
                <a:spcPts val="0"/>
              </a:spcBef>
              <a:spcAft>
                <a:spcPts val="0"/>
              </a:spcAft>
              <a:buClr>
                <a:srgbClr val="24292F"/>
              </a:buClr>
              <a:buSzPts val="1200"/>
              <a:buChar char="○"/>
            </a:pPr>
            <a:r>
              <a:rPr lang="en" sz="1200">
                <a:solidFill>
                  <a:srgbClr val="24292F"/>
                </a:solidFill>
                <a:highlight>
                  <a:srgbClr val="FFFFFF"/>
                </a:highlight>
              </a:rPr>
              <a:t>Our Independent variables were: Income, Incentives, Length of Commute, etc. </a:t>
            </a:r>
            <a:endParaRPr sz="1200">
              <a:solidFill>
                <a:srgbClr val="24292F"/>
              </a:solidFill>
              <a:highlight>
                <a:srgbClr val="FFFFFF"/>
              </a:highlight>
            </a:endParaRPr>
          </a:p>
          <a:p>
            <a:pPr indent="-304800" lvl="1" marL="914400" rtl="0" algn="l">
              <a:spcBef>
                <a:spcPts val="0"/>
              </a:spcBef>
              <a:spcAft>
                <a:spcPts val="0"/>
              </a:spcAft>
              <a:buClr>
                <a:srgbClr val="24292F"/>
              </a:buClr>
              <a:buSzPts val="1200"/>
              <a:buChar char="○"/>
            </a:pPr>
            <a:r>
              <a:rPr lang="en" sz="1200">
                <a:solidFill>
                  <a:srgbClr val="24292F"/>
                </a:solidFill>
                <a:highlight>
                  <a:srgbClr val="FFFFFF"/>
                </a:highlight>
              </a:rPr>
              <a:t>The final 3 highest correlated factors were determined by random regressor analysis.</a:t>
            </a:r>
            <a:endParaRPr sz="1200">
              <a:solidFill>
                <a:srgbClr val="24292F"/>
              </a:solidFill>
              <a:highlight>
                <a:srgbClr val="FFFFFF"/>
              </a:highlight>
            </a:endParaRPr>
          </a:p>
          <a:p>
            <a:pPr indent="-304800" lvl="0" marL="457200" rtl="0" algn="l">
              <a:spcBef>
                <a:spcPts val="0"/>
              </a:spcBef>
              <a:spcAft>
                <a:spcPts val="0"/>
              </a:spcAft>
              <a:buClr>
                <a:srgbClr val="24292F"/>
              </a:buClr>
              <a:buSzPts val="1200"/>
              <a:buChar char="●"/>
            </a:pPr>
            <a:r>
              <a:rPr lang="en" sz="1200">
                <a:solidFill>
                  <a:srgbClr val="24292F"/>
                </a:solidFill>
                <a:highlight>
                  <a:srgbClr val="FFFFFF"/>
                </a:highlight>
              </a:rPr>
              <a:t>Jupyter Notebook for our Dataset reshaping</a:t>
            </a:r>
            <a:endParaRPr sz="1200">
              <a:solidFill>
                <a:srgbClr val="24292F"/>
              </a:solidFill>
              <a:highlight>
                <a:srgbClr val="FFFFFF"/>
              </a:highlight>
            </a:endParaRPr>
          </a:p>
          <a:p>
            <a:pPr indent="-304800" lvl="1" marL="914400" rtl="0" algn="l">
              <a:spcBef>
                <a:spcPts val="0"/>
              </a:spcBef>
              <a:spcAft>
                <a:spcPts val="0"/>
              </a:spcAft>
              <a:buClr>
                <a:srgbClr val="24292F"/>
              </a:buClr>
              <a:buSzPts val="1200"/>
              <a:buChar char="○"/>
            </a:pPr>
            <a:r>
              <a:rPr lang="en" sz="1200">
                <a:solidFill>
                  <a:srgbClr val="24292F"/>
                </a:solidFill>
                <a:highlight>
                  <a:srgbClr val="FFFFFF"/>
                </a:highlight>
              </a:rPr>
              <a:t>One of the challenges we were met with is the fact that not all counties were represented in our data. </a:t>
            </a:r>
            <a:endParaRPr sz="1200">
              <a:solidFill>
                <a:srgbClr val="24292F"/>
              </a:solidFill>
              <a:highlight>
                <a:srgbClr val="FFFFFF"/>
              </a:highlight>
            </a:endParaRPr>
          </a:p>
          <a:p>
            <a:pPr indent="-304800" lvl="0" marL="457200" rtl="0" algn="l">
              <a:spcBef>
                <a:spcPts val="0"/>
              </a:spcBef>
              <a:spcAft>
                <a:spcPts val="0"/>
              </a:spcAft>
              <a:buClr>
                <a:srgbClr val="24292F"/>
              </a:buClr>
              <a:buSzPts val="1200"/>
              <a:buChar char="●"/>
            </a:pPr>
            <a:r>
              <a:rPr lang="en" sz="1200">
                <a:solidFill>
                  <a:srgbClr val="24292F"/>
                </a:solidFill>
                <a:highlight>
                  <a:srgbClr val="FFFFFF"/>
                </a:highlight>
              </a:rPr>
              <a:t>Random Regressor</a:t>
            </a:r>
            <a:endParaRPr sz="1200">
              <a:solidFill>
                <a:srgbClr val="2B2B2B"/>
              </a:solidFill>
            </a:endParaRPr>
          </a:p>
          <a:p>
            <a:pPr indent="-304800" lvl="1" marL="914400" rtl="0" algn="l">
              <a:spcBef>
                <a:spcPts val="0"/>
              </a:spcBef>
              <a:spcAft>
                <a:spcPts val="0"/>
              </a:spcAft>
              <a:buClr>
                <a:srgbClr val="2B2B2B"/>
              </a:buClr>
              <a:buSzPts val="1200"/>
              <a:buChar char="○"/>
            </a:pPr>
            <a:r>
              <a:rPr lang="en" sz="1200">
                <a:solidFill>
                  <a:srgbClr val="2B2B2B"/>
                </a:solidFill>
              </a:rPr>
              <a:t>In </a:t>
            </a:r>
            <a:r>
              <a:rPr lang="en" sz="1200">
                <a:solidFill>
                  <a:srgbClr val="2B2B2B"/>
                </a:solidFill>
              </a:rPr>
              <a:t>addition, we used a ranking of feature importance to identify what were the most important factors contributing to sales. </a:t>
            </a:r>
            <a:endParaRPr sz="1200">
              <a:solidFill>
                <a:srgbClr val="2B2B2B"/>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1"/>
          <p:cNvSpPr txBox="1"/>
          <p:nvPr>
            <p:ph type="title"/>
          </p:nvPr>
        </p:nvSpPr>
        <p:spPr>
          <a:xfrm>
            <a:off x="311700" y="612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Rank of feature importance</a:t>
            </a:r>
            <a:endParaRPr/>
          </a:p>
        </p:txBody>
      </p:sp>
      <p:pic>
        <p:nvPicPr>
          <p:cNvPr id="152" name="Google Shape;152;p21"/>
          <p:cNvPicPr preferRelativeResize="0"/>
          <p:nvPr/>
        </p:nvPicPr>
        <p:blipFill>
          <a:blip r:embed="rId3">
            <a:alphaModFix/>
          </a:blip>
          <a:stretch>
            <a:fillRect/>
          </a:stretch>
        </p:blipFill>
        <p:spPr>
          <a:xfrm>
            <a:off x="189000" y="1268700"/>
            <a:ext cx="4383000" cy="3661024"/>
          </a:xfrm>
          <a:prstGeom prst="rect">
            <a:avLst/>
          </a:prstGeom>
          <a:noFill/>
          <a:ln>
            <a:noFill/>
          </a:ln>
        </p:spPr>
      </p:pic>
      <p:pic>
        <p:nvPicPr>
          <p:cNvPr id="153" name="Google Shape;153;p21"/>
          <p:cNvPicPr preferRelativeResize="0"/>
          <p:nvPr/>
        </p:nvPicPr>
        <p:blipFill>
          <a:blip r:embed="rId4">
            <a:alphaModFix/>
          </a:blip>
          <a:stretch>
            <a:fillRect/>
          </a:stretch>
        </p:blipFill>
        <p:spPr>
          <a:xfrm>
            <a:off x="4755075" y="1211150"/>
            <a:ext cx="4355074" cy="3639950"/>
          </a:xfrm>
          <a:prstGeom prst="rect">
            <a:avLst/>
          </a:prstGeom>
          <a:noFill/>
          <a:ln>
            <a:noFill/>
          </a:ln>
        </p:spPr>
      </p:pic>
      <p:sp>
        <p:nvSpPr>
          <p:cNvPr id="154" name="Google Shape;154;p21"/>
          <p:cNvSpPr txBox="1"/>
          <p:nvPr/>
        </p:nvSpPr>
        <p:spPr>
          <a:xfrm>
            <a:off x="5118550" y="810950"/>
            <a:ext cx="313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conomica"/>
                <a:ea typeface="Economica"/>
                <a:cs typeface="Economica"/>
                <a:sym typeface="Economica"/>
              </a:rPr>
              <a:t>With County</a:t>
            </a:r>
            <a:endParaRPr>
              <a:latin typeface="Economica"/>
              <a:ea typeface="Economica"/>
              <a:cs typeface="Economica"/>
              <a:sym typeface="Economica"/>
            </a:endParaRPr>
          </a:p>
        </p:txBody>
      </p:sp>
      <p:sp>
        <p:nvSpPr>
          <p:cNvPr id="155" name="Google Shape;155;p21"/>
          <p:cNvSpPr txBox="1"/>
          <p:nvPr/>
        </p:nvSpPr>
        <p:spPr>
          <a:xfrm>
            <a:off x="883375" y="892525"/>
            <a:ext cx="313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conomica"/>
                <a:ea typeface="Economica"/>
                <a:cs typeface="Economica"/>
                <a:sym typeface="Economica"/>
              </a:rPr>
              <a:t>Without County</a:t>
            </a:r>
            <a:endParaRPr>
              <a:latin typeface="Economica"/>
              <a:ea typeface="Economica"/>
              <a:cs typeface="Economica"/>
              <a:sym typeface="Economica"/>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